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633" r:id="rId3"/>
    <p:sldId id="635" r:id="rId4"/>
    <p:sldId id="642" r:id="rId5"/>
    <p:sldId id="643" r:id="rId6"/>
    <p:sldId id="644" r:id="rId7"/>
    <p:sldId id="636" r:id="rId8"/>
    <p:sldId id="634" r:id="rId9"/>
    <p:sldId id="637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99"/>
    <a:srgbClr val="C2C2C2"/>
    <a:srgbClr val="0033CC"/>
    <a:srgbClr val="FF6600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1" autoAdjust="0"/>
  </p:normalViewPr>
  <p:slideViewPr>
    <p:cSldViewPr>
      <p:cViewPr>
        <p:scale>
          <a:sx n="70" d="100"/>
          <a:sy n="70" d="100"/>
        </p:scale>
        <p:origin x="-281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9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C56DBBD-F88D-496D-8FE4-3CFDCE7C4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7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14ECB-18AF-46FB-93F7-73D398DAFBCB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87152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3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11CE-F45A-4F3F-AF42-3956290B0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5441-AAD2-4F5F-8028-E00E82506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1DCE-B9BA-4E03-9E27-F95A86438F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2D0E-F62B-4D92-93B2-88DB6C400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10B44-486B-46CE-BC4D-1EA29295C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D4F3-B94E-46E3-9AD2-7139ACB3D2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FF475-2EAE-4FB1-A8FB-03926447D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C47FD-E765-499B-91D8-81D7E45BC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BDA70-394D-4285-89EB-6F6F48AE3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714AA-802B-41F5-9D38-F3FCACE1E1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22AC6E74-0DF1-4F32-9D1B-23D74D840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4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6388098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066800"/>
            <a:ext cx="6934200" cy="1143000"/>
          </a:xfrm>
        </p:spPr>
        <p:txBody>
          <a:bodyPr/>
          <a:lstStyle/>
          <a:p>
            <a:pPr algn="ctr" eaLnBrk="1" hangingPunct="1"/>
            <a:r>
              <a:rPr lang="en-US" sz="5500" dirty="0" smtClean="0"/>
              <a:t>Course Outline</a:t>
            </a:r>
            <a:endParaRPr lang="en-US" sz="45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467600" cy="3352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Network Management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200" dirty="0" smtClean="0"/>
              <a:t>Bahador Bakhshi</a:t>
            </a:r>
          </a:p>
          <a:p>
            <a:pPr eaLnBrk="1" hangingPunct="1"/>
            <a:r>
              <a:rPr lang="en-US" sz="2200" dirty="0" smtClean="0"/>
              <a:t>CE &amp; IT Department, Amirkabir University of Technology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 		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Course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/>
          <a:p>
            <a:r>
              <a:rPr lang="en-US" sz="2800" dirty="0" smtClean="0"/>
              <a:t>You all know what network management is </a:t>
            </a:r>
            <a:r>
              <a:rPr lang="en-US" sz="2800" dirty="0" smtClean="0">
                <a:sym typeface="Wingdings" pitchFamily="2" charset="2"/>
              </a:rPr>
              <a:t></a:t>
            </a:r>
            <a:endParaRPr lang="en-US" sz="2800" dirty="0" smtClean="0"/>
          </a:p>
          <a:p>
            <a:pPr lvl="1"/>
            <a:r>
              <a:rPr lang="en-US" sz="2400" dirty="0" smtClean="0"/>
              <a:t>Configure and monitor computer networks</a:t>
            </a:r>
          </a:p>
          <a:p>
            <a:pPr lvl="1"/>
            <a:r>
              <a:rPr lang="en-US" sz="2400" dirty="0" smtClean="0"/>
              <a:t>So, what are you doing here?</a:t>
            </a:r>
          </a:p>
          <a:p>
            <a:r>
              <a:rPr lang="en-US" sz="2800" dirty="0" smtClean="0"/>
              <a:t>This course:</a:t>
            </a:r>
          </a:p>
          <a:p>
            <a:pPr lvl="1"/>
            <a:r>
              <a:rPr lang="en-US" sz="2400" dirty="0" smtClean="0"/>
              <a:t>A systematic approach to network management</a:t>
            </a:r>
          </a:p>
          <a:p>
            <a:pPr lvl="1"/>
            <a:r>
              <a:rPr lang="en-US" sz="2400" dirty="0" smtClean="0"/>
              <a:t>Organize your mind about network management</a:t>
            </a:r>
          </a:p>
          <a:p>
            <a:pPr lvl="2"/>
            <a:r>
              <a:rPr lang="en-US" sz="2400" dirty="0" smtClean="0"/>
              <a:t>Who is who? What is what?</a:t>
            </a:r>
          </a:p>
          <a:p>
            <a:pPr lvl="2"/>
            <a:r>
              <a:rPr lang="en-US" sz="2400" dirty="0" smtClean="0"/>
              <a:t>Why &amp; How?</a:t>
            </a:r>
          </a:p>
          <a:p>
            <a:r>
              <a:rPr lang="en-US" sz="2800" dirty="0" smtClean="0"/>
              <a:t>This is an engineering course </a:t>
            </a:r>
          </a:p>
          <a:p>
            <a:pPr lvl="1"/>
            <a:r>
              <a:rPr lang="en-US" sz="2400" dirty="0" smtClean="0"/>
              <a:t>You will learn practical technologies &amp; standards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Course Is 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/>
          <a:p>
            <a:r>
              <a:rPr lang="en-US" dirty="0" smtClean="0"/>
              <a:t>A pure scientific/math/theory course </a:t>
            </a:r>
          </a:p>
          <a:p>
            <a:pPr lvl="1"/>
            <a:r>
              <a:rPr lang="en-US" dirty="0" smtClean="0"/>
              <a:t>If you love complicated theories, proof, formulations, …, unfortunately, this course is going to be boring for you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r>
              <a:rPr lang="en-US" dirty="0" smtClean="0">
                <a:sym typeface="Wingdings" pitchFamily="2" charset="2"/>
              </a:rPr>
              <a:t>Specific network management system class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While we will use NM tools in HWs &amp; project; however, we don’t focus on specific NM system</a:t>
            </a:r>
          </a:p>
          <a:p>
            <a:r>
              <a:rPr lang="en-US" dirty="0" smtClean="0">
                <a:sym typeface="Wingdings" pitchFamily="2" charset="2"/>
              </a:rPr>
              <a:t>Hard to understand concepts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ym typeface="Wingdings" pitchFamily="2" charset="2"/>
              </a:rPr>
              <a:t>Almost all technologies are easy to learn </a:t>
            </a:r>
          </a:p>
          <a:p>
            <a:pPr lvl="2">
              <a:spcBef>
                <a:spcPts val="400"/>
              </a:spcBef>
            </a:pPr>
            <a:r>
              <a:rPr lang="en-US" sz="2400" dirty="0" smtClean="0">
                <a:sym typeface="Wingdings" pitchFamily="2" charset="2"/>
              </a:rPr>
              <a:t>But, really hard to implement in real network!!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study and understand technologies that are used in real networks</a:t>
            </a:r>
          </a:p>
          <a:p>
            <a:pPr lvl="1"/>
            <a:r>
              <a:rPr lang="en-US" sz="2400" dirty="0" smtClean="0"/>
              <a:t>We don’t discuss about pure abstract problems </a:t>
            </a:r>
          </a:p>
          <a:p>
            <a:r>
              <a:rPr lang="en-US" sz="2800" dirty="0" smtClean="0"/>
              <a:t>An engineering course </a:t>
            </a:r>
          </a:p>
          <a:p>
            <a:pPr lvl="1"/>
            <a:r>
              <a:rPr lang="en-US" sz="2400" dirty="0" smtClean="0"/>
              <a:t>Use these technologies in industry</a:t>
            </a:r>
          </a:p>
          <a:p>
            <a:pPr lvl="2"/>
            <a:r>
              <a:rPr lang="en-US" sz="2400" dirty="0" smtClean="0"/>
              <a:t>Better resume: SNMPv1&amp;2&amp;3, FCAPS, </a:t>
            </a:r>
            <a:r>
              <a:rPr lang="en-US" sz="2400" dirty="0" err="1" smtClean="0"/>
              <a:t>eToM</a:t>
            </a:r>
            <a:r>
              <a:rPr lang="en-US" sz="2400" dirty="0" smtClean="0"/>
              <a:t>, …</a:t>
            </a:r>
          </a:p>
          <a:p>
            <a:pPr lvl="2"/>
            <a:r>
              <a:rPr lang="en-US" sz="2400" dirty="0" smtClean="0"/>
              <a:t>More job opportunities (more money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(Usually) Technologies are easier than sciences</a:t>
            </a:r>
          </a:p>
          <a:p>
            <a:pPr lvl="1"/>
            <a:r>
              <a:rPr lang="en-US" sz="2400" dirty="0" smtClean="0"/>
              <a:t>High course grade if you want </a:t>
            </a:r>
            <a:r>
              <a:rPr lang="en-US" sz="2400" dirty="0" smtClean="0">
                <a:sym typeface="Wingdings" pitchFamily="2" charset="2"/>
              </a:rPr>
              <a:t>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smtClean="0">
                <a:solidFill>
                  <a:srgbClr val="CC0000"/>
                </a:solidFill>
              </a:rPr>
              <a:t>Possible</a:t>
            </a:r>
            <a:r>
              <a:rPr lang="en-US" dirty="0" smtClean="0"/>
              <a:t>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We study technologies</a:t>
            </a:r>
          </a:p>
          <a:p>
            <a:pPr lvl="1"/>
            <a:r>
              <a:rPr lang="en-US" dirty="0" smtClean="0"/>
              <a:t>Technologies have limited life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Our knowledge will expire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Some programming languages &amp; technologies may not be used 10 years later</a:t>
            </a:r>
          </a:p>
          <a:p>
            <a:pPr lvl="1"/>
            <a:r>
              <a:rPr lang="en-US" sz="2400" dirty="0" smtClean="0"/>
              <a:t>However, the concepts of NM have very long life time</a:t>
            </a:r>
          </a:p>
          <a:p>
            <a:r>
              <a:rPr lang="en-US" sz="3100" dirty="0" smtClean="0"/>
              <a:t>Network management uses many technologies</a:t>
            </a:r>
          </a:p>
          <a:p>
            <a:pPr lvl="1"/>
            <a:r>
              <a:rPr lang="en-US" dirty="0" smtClean="0"/>
              <a:t>We need to learn many things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Learn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Main question: How are large networks (Service provider, Big Enterprise, </a:t>
            </a:r>
            <a:r>
              <a:rPr lang="en-US" sz="2800" dirty="0" err="1" smtClean="0"/>
              <a:t>Telecos</a:t>
            </a:r>
            <a:r>
              <a:rPr lang="en-US" sz="2800" dirty="0" smtClean="0"/>
              <a:t>) are managed?</a:t>
            </a:r>
          </a:p>
          <a:p>
            <a:r>
              <a:rPr lang="en-US" sz="2800" dirty="0" smtClean="0"/>
              <a:t>To answer this question, we need the answer of </a:t>
            </a:r>
          </a:p>
          <a:p>
            <a:pPr lvl="1"/>
            <a:r>
              <a:rPr lang="en-US" sz="2400" dirty="0" smtClean="0"/>
              <a:t>Q1) What is the network management?</a:t>
            </a:r>
          </a:p>
          <a:p>
            <a:pPr lvl="1"/>
            <a:r>
              <a:rPr lang="en-US" sz="2400" dirty="0" smtClean="0"/>
              <a:t>Q2) What is its architecture?</a:t>
            </a:r>
          </a:p>
          <a:p>
            <a:pPr lvl="1"/>
            <a:r>
              <a:rPr lang="en-US" sz="2400" dirty="0" smtClean="0"/>
              <a:t>Q3) What does a network management system do?</a:t>
            </a:r>
          </a:p>
          <a:p>
            <a:pPr lvl="1"/>
            <a:r>
              <a:rPr lang="en-US" sz="2400" dirty="0" smtClean="0"/>
              <a:t>Q4) Which technologies, protocols, and algorithms are commonly used?</a:t>
            </a:r>
          </a:p>
          <a:p>
            <a:pPr lvl="1"/>
            <a:r>
              <a:rPr lang="en-US" sz="2400" dirty="0" smtClean="0"/>
              <a:t>Q5) What happen to NM as networking technologies are evolved?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Syllabus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Fundamental of network management</a:t>
            </a:r>
          </a:p>
          <a:p>
            <a:pPr lvl="1"/>
            <a:r>
              <a:rPr lang="en-US" sz="2400" dirty="0" smtClean="0"/>
              <a:t>Introduction: What, Why, Who, Challenges (Q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Architecture &amp; Protocols (Q</a:t>
            </a:r>
            <a:r>
              <a:rPr lang="en-US" sz="2400" dirty="0" smtClean="0">
                <a:solidFill>
                  <a:srgbClr val="CC0000"/>
                </a:solidFill>
              </a:rPr>
              <a:t>2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Applications (Q</a:t>
            </a:r>
            <a:r>
              <a:rPr lang="en-US" sz="28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FCAPS</a:t>
            </a:r>
          </a:p>
          <a:p>
            <a:r>
              <a:rPr lang="en-US" sz="2800" dirty="0" smtClean="0"/>
              <a:t>Implementations (Q</a:t>
            </a:r>
            <a:r>
              <a:rPr lang="en-US" sz="2800" dirty="0" smtClean="0">
                <a:solidFill>
                  <a:srgbClr val="CC0000"/>
                </a:solidFill>
              </a:rPr>
              <a:t>4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SNMPv1&amp;2&amp;3</a:t>
            </a:r>
          </a:p>
          <a:p>
            <a:pPr lvl="1"/>
            <a:r>
              <a:rPr lang="en-US" sz="2400" dirty="0" smtClean="0"/>
              <a:t>Theories &amp; Algorithms</a:t>
            </a:r>
          </a:p>
          <a:p>
            <a:r>
              <a:rPr lang="en-US" sz="2800" dirty="0" smtClean="0"/>
              <a:t>NGN Management (Q</a:t>
            </a:r>
            <a:r>
              <a:rPr lang="en-US" sz="2800" dirty="0" smtClean="0">
                <a:solidFill>
                  <a:srgbClr val="CC0000"/>
                </a:solidFill>
              </a:rPr>
              <a:t>5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err="1" smtClean="0"/>
              <a:t>eToM</a:t>
            </a:r>
            <a:r>
              <a:rPr lang="en-US" sz="2400" dirty="0" smtClean="0"/>
              <a:t>, OSS &amp; BSS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Textbook &amp; References</a:t>
            </a:r>
          </a:p>
          <a:p>
            <a:pPr lvl="1"/>
            <a:r>
              <a:rPr lang="en-US" smtClean="0"/>
              <a:t>Five </a:t>
            </a:r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Not whole books </a:t>
            </a:r>
            <a:r>
              <a:rPr lang="en-US" dirty="0" smtClean="0">
                <a:sym typeface="Wingdings" pitchFamily="2" charset="2"/>
              </a:rPr>
              <a:t></a:t>
            </a:r>
            <a:r>
              <a:rPr lang="en-US" dirty="0" smtClean="0"/>
              <a:t>, some chapters per topic</a:t>
            </a:r>
          </a:p>
          <a:p>
            <a:r>
              <a:rPr lang="en-US" dirty="0" smtClean="0"/>
              <a:t>For exams</a:t>
            </a:r>
          </a:p>
          <a:p>
            <a:pPr lvl="1"/>
            <a:r>
              <a:rPr lang="en-US" dirty="0" smtClean="0"/>
              <a:t>Course slides &amp; the reference chapters</a:t>
            </a:r>
          </a:p>
          <a:p>
            <a:r>
              <a:rPr lang="en-US" dirty="0" smtClean="0"/>
              <a:t>Per topic, there is a list of other references</a:t>
            </a:r>
          </a:p>
          <a:p>
            <a:pPr lvl="1"/>
            <a:r>
              <a:rPr lang="en-US" dirty="0" smtClean="0"/>
              <a:t>Same courses in other universities </a:t>
            </a:r>
          </a:p>
          <a:p>
            <a:pPr lvl="1"/>
            <a:r>
              <a:rPr lang="en-US" dirty="0" smtClean="0"/>
              <a:t>These are optional reading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homepage</a:t>
            </a:r>
          </a:p>
          <a:p>
            <a:pPr lvl="1"/>
            <a:r>
              <a:rPr lang="en-US" dirty="0" smtClean="0"/>
              <a:t>Course slides, announcements, grades, HWs</a:t>
            </a:r>
          </a:p>
          <a:p>
            <a:pPr lvl="1"/>
            <a:r>
              <a:rPr lang="en-US" dirty="0" smtClean="0"/>
              <a:t>ceit.aut.ac.ir/~</a:t>
            </a:r>
            <a:r>
              <a:rPr lang="en-US" dirty="0" err="1" smtClean="0"/>
              <a:t>bakhshis</a:t>
            </a:r>
            <a:r>
              <a:rPr lang="en-US" dirty="0" smtClean="0"/>
              <a:t>/NM</a:t>
            </a:r>
          </a:p>
          <a:p>
            <a:r>
              <a:rPr lang="en-US" dirty="0" smtClean="0"/>
              <a:t>Books &amp; references are on CE fileserver</a:t>
            </a:r>
          </a:p>
          <a:p>
            <a:pPr lvl="1"/>
            <a:r>
              <a:rPr lang="en-US" dirty="0" smtClean="0"/>
              <a:t>\\fileserver\common\Bakhshi\Network Management</a:t>
            </a:r>
          </a:p>
          <a:p>
            <a:r>
              <a:rPr lang="en-US" dirty="0" smtClean="0"/>
              <a:t>Grading</a:t>
            </a:r>
          </a:p>
          <a:p>
            <a:pPr lvl="1"/>
            <a:r>
              <a:rPr lang="en-US" dirty="0" smtClean="0"/>
              <a:t>Midterm + Final + HW + Project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7683</TotalTime>
  <Words>483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Edge</vt:lpstr>
      <vt:lpstr>Course Outline</vt:lpstr>
      <vt:lpstr>What This Course Is</vt:lpstr>
      <vt:lpstr>What This Course Is Not</vt:lpstr>
      <vt:lpstr>Course Advantages</vt:lpstr>
      <vt:lpstr>Course Possible Disadvantages</vt:lpstr>
      <vt:lpstr>What We Will Learn </vt:lpstr>
      <vt:lpstr>Tentative Syllabus </vt:lpstr>
      <vt:lpstr>Course Policies</vt:lpstr>
      <vt:lpstr>Course Policies</vt:lpstr>
    </vt:vector>
  </TitlesOfParts>
  <Company>AUT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Outline</dc:title>
  <dc:subject>Internet Engineering</dc:subject>
  <dc:creator>Bahador Bakhshi</dc:creator>
  <cp:lastModifiedBy>Reza</cp:lastModifiedBy>
  <cp:revision>1023</cp:revision>
  <dcterms:created xsi:type="dcterms:W3CDTF">2007-10-07T13:27:00Z</dcterms:created>
  <dcterms:modified xsi:type="dcterms:W3CDTF">2017-08-25T10:51:05Z</dcterms:modified>
</cp:coreProperties>
</file>