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6" r:id="rId2"/>
    <p:sldId id="257" r:id="rId3"/>
    <p:sldId id="326" r:id="rId4"/>
    <p:sldId id="307" r:id="rId5"/>
    <p:sldId id="308" r:id="rId6"/>
    <p:sldId id="327" r:id="rId7"/>
    <p:sldId id="309" r:id="rId8"/>
    <p:sldId id="310" r:id="rId9"/>
    <p:sldId id="335" r:id="rId10"/>
    <p:sldId id="328" r:id="rId11"/>
    <p:sldId id="259" r:id="rId12"/>
    <p:sldId id="260" r:id="rId13"/>
    <p:sldId id="261" r:id="rId14"/>
    <p:sldId id="262" r:id="rId15"/>
    <p:sldId id="264" r:id="rId16"/>
    <p:sldId id="263" r:id="rId17"/>
    <p:sldId id="265" r:id="rId18"/>
    <p:sldId id="267" r:id="rId19"/>
    <p:sldId id="329" r:id="rId20"/>
    <p:sldId id="273" r:id="rId21"/>
    <p:sldId id="274" r:id="rId22"/>
    <p:sldId id="318" r:id="rId23"/>
    <p:sldId id="319" r:id="rId24"/>
    <p:sldId id="320" r:id="rId25"/>
    <p:sldId id="321" r:id="rId26"/>
    <p:sldId id="322" r:id="rId27"/>
    <p:sldId id="275" r:id="rId28"/>
    <p:sldId id="312" r:id="rId29"/>
    <p:sldId id="330" r:id="rId30"/>
    <p:sldId id="279" r:id="rId31"/>
    <p:sldId id="280" r:id="rId32"/>
    <p:sldId id="281" r:id="rId33"/>
    <p:sldId id="287" r:id="rId34"/>
    <p:sldId id="291" r:id="rId35"/>
    <p:sldId id="293" r:id="rId36"/>
    <p:sldId id="295" r:id="rId37"/>
    <p:sldId id="297" r:id="rId38"/>
    <p:sldId id="334" r:id="rId39"/>
    <p:sldId id="331" r:id="rId40"/>
    <p:sldId id="317" r:id="rId41"/>
    <p:sldId id="323" r:id="rId42"/>
    <p:sldId id="304" r:id="rId43"/>
    <p:sldId id="332" r:id="rId44"/>
    <p:sldId id="305" r:id="rId45"/>
    <p:sldId id="316" r:id="rId46"/>
    <p:sldId id="325" r:id="rId47"/>
    <p:sldId id="333" r:id="rId4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C2C2"/>
    <a:srgbClr val="CC0000"/>
    <a:srgbClr val="003399"/>
    <a:srgbClr val="0033CC"/>
    <a:srgbClr val="FF6600"/>
    <a:srgbClr val="6600CC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1" autoAdjust="0"/>
  </p:normalViewPr>
  <p:slideViewPr>
    <p:cSldViewPr>
      <p:cViewPr>
        <p:scale>
          <a:sx n="60" d="100"/>
          <a:sy n="60" d="100"/>
        </p:scale>
        <p:origin x="-87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9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C56DBBD-F88D-496D-8FE4-3CFDCE7C4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14ECB-18AF-46FB-93F7-73D398DAFBCB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objective of this lecture is to summarize all concepts</a:t>
            </a:r>
            <a:r>
              <a:rPr lang="en-US" baseline="0" dirty="0" smtClean="0"/>
              <a:t> that we have seen in the previous lectures as different dimensions of network management.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  <a:r>
              <a:rPr lang="en-US" baseline="0" dirty="0" smtClean="0"/>
              <a:t> Twp CS students cooperate to solve a problem</a:t>
            </a:r>
          </a:p>
          <a:p>
            <a:r>
              <a:rPr lang="en-US" baseline="0" dirty="0" smtClean="0"/>
              <a:t>They need a common language, e.g., English</a:t>
            </a:r>
          </a:p>
          <a:p>
            <a:r>
              <a:rPr lang="en-US" baseline="0" dirty="0" smtClean="0"/>
              <a:t>They need to agree on which problem they want to solve, what are they doing?</a:t>
            </a:r>
          </a:p>
          <a:p>
            <a:r>
              <a:rPr lang="en-US" baseline="0" dirty="0" smtClean="0"/>
              <a:t>They need to use the same model of the problem, the same 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a figure to explain what are needed at each step of communication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programming: Standard (ANSI) defines variables type: 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, float, char, … but it does not specify the input/output of all functions in all C libraries. Libraries by them selves define the functions and their input/output parameters (using the standard type)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5" name="Picture 12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87152"/>
            <a:ext cx="457200" cy="44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3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F11CE-F45A-4F3F-AF42-3956290B0A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1145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912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5441-AAD2-4F5F-8028-E00E82506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1DCE-B9BA-4E03-9E27-F95A86438F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2D0E-F62B-4D92-93B2-88DB6C400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10B44-486B-46CE-BC4D-1EA29295C4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CD4F3-B94E-46E3-9AD2-7139ACB3D2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FF475-2EAE-4FB1-A8FB-03926447D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C47FD-E765-499B-91D8-81D7E45BC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BDA70-394D-4285-89EB-6F6F48AE3E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714AA-802B-41F5-9D38-F3FCACE1E1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 userDrawn="1"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22AC6E74-0DF1-4F32-9D1B-23D74D840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4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6388098"/>
            <a:ext cx="457200" cy="44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it2005.mut.ac.th/msit_media/1_2553/ITEC4611/Lecture/" TargetMode="External"/><Relationship Id="rId2" Type="http://schemas.openxmlformats.org/officeDocument/2006/relationships/hyperlink" Target="http://www.engr.scu.edu/~aclem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lecomm.itmbsu.net/itm460.fall.2012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8001000" cy="1143000"/>
          </a:xfrm>
        </p:spPr>
        <p:txBody>
          <a:bodyPr/>
          <a:lstStyle/>
          <a:p>
            <a:pPr algn="ctr" eaLnBrk="1" hangingPunct="1"/>
            <a:r>
              <a:rPr lang="en-US" sz="5500" dirty="0" smtClean="0"/>
              <a:t>Network Management Dimensions</a:t>
            </a:r>
            <a:endParaRPr lang="en-US" sz="45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7467600" cy="3352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Network Management </a:t>
            </a:r>
          </a:p>
          <a:p>
            <a:pPr eaLnBrk="1" hangingPunct="1"/>
            <a:r>
              <a:rPr lang="en-US" sz="2800" dirty="0" smtClean="0"/>
              <a:t>Spring 2013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200" dirty="0" smtClean="0"/>
              <a:t>Bahador Bakhshi</a:t>
            </a:r>
          </a:p>
          <a:p>
            <a:pPr eaLnBrk="1" hangingPunct="1"/>
            <a:r>
              <a:rPr lang="en-US" sz="2200" dirty="0" smtClean="0"/>
              <a:t>CE &amp; IT Department, Amirkabir University of Technology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 		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6477000"/>
            <a:ext cx="57150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This presentation is based on the slides listed in references.</a:t>
            </a:r>
            <a:endParaRPr lang="en-US" sz="16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2C2C2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Lifecycle</a:t>
            </a:r>
          </a:p>
          <a:p>
            <a:r>
              <a:rPr lang="en-US" dirty="0" smtClean="0"/>
              <a:t>Interoperability 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Layers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Functions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Process &amp; Organization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Summary</a:t>
            </a:r>
          </a:p>
          <a:p>
            <a:endParaRPr lang="en-US" dirty="0" smtClean="0">
              <a:solidFill>
                <a:srgbClr val="C2C2C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Interoperability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NM is a distributed application, hence</a:t>
            </a:r>
          </a:p>
          <a:p>
            <a:pPr lvl="1"/>
            <a:r>
              <a:rPr lang="en-US" dirty="0" smtClean="0"/>
              <a:t>A central challenge: How are systems involved in management able to interoperate </a:t>
            </a:r>
          </a:p>
          <a:p>
            <a:pPr lvl="2"/>
            <a:r>
              <a:rPr lang="en-US" dirty="0" smtClean="0"/>
              <a:t>Managing systems with managed systems</a:t>
            </a:r>
          </a:p>
          <a:p>
            <a:pPr lvl="3"/>
            <a:r>
              <a:rPr lang="en-US" dirty="0" smtClean="0"/>
              <a:t>Layer 3 connectivity is not sufficient </a:t>
            </a:r>
            <a:r>
              <a:rPr lang="en-US" dirty="0" smtClean="0">
                <a:sym typeface="Wingdings" pitchFamily="2" charset="2"/>
              </a:rPr>
              <a:t> L7 protocols</a:t>
            </a:r>
            <a:endParaRPr lang="en-US" dirty="0" smtClean="0"/>
          </a:p>
          <a:p>
            <a:pPr lvl="2"/>
            <a:r>
              <a:rPr lang="en-US" dirty="0" smtClean="0"/>
              <a:t>Management applications with each other</a:t>
            </a:r>
          </a:p>
          <a:p>
            <a:pPr lvl="3"/>
            <a:r>
              <a:rPr lang="en-US" dirty="0" smtClean="0"/>
              <a:t>Distribute computing issues</a:t>
            </a:r>
          </a:p>
          <a:p>
            <a:r>
              <a:rPr lang="en-US" dirty="0" smtClean="0"/>
              <a:t>Requires agreed-upon rules for interactions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Standard</a:t>
            </a:r>
            <a:r>
              <a:rPr lang="en-US" dirty="0" smtClean="0"/>
              <a:t> management interfaces and protocols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Management Interoperability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Aspects of management interoperability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133600"/>
            <a:ext cx="72485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Viewpoint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NM at the most basic level, is implemented by messages exchanged between managers and agents </a:t>
            </a:r>
          </a:p>
          <a:p>
            <a:r>
              <a:rPr lang="en-US" sz="2400" dirty="0" smtClean="0"/>
              <a:t>Connectivity (e.g. IP) is a prerequisite but not sufficient</a:t>
            </a:r>
          </a:p>
          <a:p>
            <a:pPr lvl="1"/>
            <a:r>
              <a:rPr lang="en-US" sz="2000" dirty="0" smtClean="0"/>
              <a:t>IP connectivity: manager and agent can hear each other</a:t>
            </a:r>
          </a:p>
          <a:p>
            <a:pPr lvl="1"/>
            <a:r>
              <a:rPr lang="en-US" sz="2000" dirty="0" smtClean="0"/>
              <a:t>Does not mean they speak the same language, or understand each other? Not necessarily!</a:t>
            </a:r>
          </a:p>
          <a:p>
            <a:r>
              <a:rPr lang="en-US" sz="2400" dirty="0" smtClean="0"/>
              <a:t>Generally involves a management protocol</a:t>
            </a:r>
          </a:p>
          <a:p>
            <a:pPr lvl="1"/>
            <a:r>
              <a:rPr lang="en-US" sz="2000" dirty="0" smtClean="0"/>
              <a:t>The “common language” between manager and agent</a:t>
            </a:r>
          </a:p>
          <a:p>
            <a:r>
              <a:rPr lang="en-US" sz="2400" dirty="0" smtClean="0"/>
              <a:t>How is a management session established?</a:t>
            </a:r>
          </a:p>
          <a:p>
            <a:r>
              <a:rPr lang="en-US" sz="2400" dirty="0" smtClean="0"/>
              <a:t>What underlying transport do you use?</a:t>
            </a:r>
          </a:p>
          <a:p>
            <a:r>
              <a:rPr lang="en-US" sz="2400" dirty="0" smtClean="0"/>
              <a:t>How do you authenticate?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Viewpoint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How do you identify the request you have</a:t>
            </a:r>
          </a:p>
          <a:p>
            <a:pPr lvl="1"/>
            <a:r>
              <a:rPr lang="en-US" sz="2000" dirty="0" smtClean="0"/>
              <a:t>plus, what parameters are required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How do you recognize a response to a request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Is a time stamp required</a:t>
            </a:r>
          </a:p>
          <a:p>
            <a:pPr lvl="1"/>
            <a:r>
              <a:rPr lang="en-US" sz="2000" dirty="0" smtClean="0"/>
              <a:t>plus, what’s the format – there are dozens of them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How is the message encoded</a:t>
            </a:r>
          </a:p>
          <a:p>
            <a:pPr lvl="1"/>
            <a:r>
              <a:rPr lang="en-US" sz="2000" dirty="0" smtClean="0"/>
              <a:t>XML? UTF-8?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What if two messages with the same request are received</a:t>
            </a:r>
          </a:p>
          <a:p>
            <a:pPr lvl="1"/>
            <a:r>
              <a:rPr lang="en-US" sz="2000" dirty="0" smtClean="0"/>
              <a:t>Execute the same request twice, or ignore?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Who tears down the management session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What happens if a response is not received after a certain amount of time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Viewpoint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Describes the services a manager can expect from an agent</a:t>
            </a:r>
          </a:p>
          <a:p>
            <a:r>
              <a:rPr lang="en-US" sz="2000" dirty="0" smtClean="0"/>
              <a:t>Basic services</a:t>
            </a:r>
          </a:p>
          <a:p>
            <a:pPr lvl="1"/>
            <a:r>
              <a:rPr lang="en-US" sz="1800" dirty="0" smtClean="0"/>
              <a:t>Retrieve a piece of information</a:t>
            </a:r>
          </a:p>
          <a:p>
            <a:pPr lvl="1"/>
            <a:r>
              <a:rPr lang="en-US" sz="1800" dirty="0" smtClean="0"/>
              <a:t>Modify a configuration</a:t>
            </a:r>
          </a:p>
          <a:p>
            <a:pPr lvl="1"/>
            <a:r>
              <a:rPr lang="en-US" sz="1800" dirty="0" smtClean="0"/>
              <a:t>Initiate an action</a:t>
            </a:r>
          </a:p>
          <a:p>
            <a:pPr lvl="1"/>
            <a:r>
              <a:rPr lang="en-US" sz="1800" dirty="0" smtClean="0"/>
              <a:t>Receive an event</a:t>
            </a:r>
          </a:p>
          <a:p>
            <a:r>
              <a:rPr lang="en-US" sz="2000" dirty="0" smtClean="0"/>
              <a:t>Advanced services (examples)</a:t>
            </a:r>
          </a:p>
          <a:p>
            <a:pPr lvl="1"/>
            <a:r>
              <a:rPr lang="en-US" sz="1800" dirty="0" smtClean="0"/>
              <a:t>Transaction support: commit and roll back multiple operations as if they were one</a:t>
            </a:r>
          </a:p>
          <a:p>
            <a:pPr lvl="1"/>
            <a:r>
              <a:rPr lang="en-US" sz="1800" dirty="0" smtClean="0"/>
              <a:t>Event subscription: receive only events of interest</a:t>
            </a:r>
          </a:p>
          <a:p>
            <a:pPr lvl="1"/>
            <a:r>
              <a:rPr lang="en-US" sz="1800" dirty="0" smtClean="0"/>
              <a:t>Search and filter</a:t>
            </a:r>
          </a:p>
          <a:p>
            <a:r>
              <a:rPr lang="en-US" sz="2000" dirty="0" smtClean="0"/>
              <a:t>Communication protocol defines the message that are being exchanged to perform the function</a:t>
            </a:r>
          </a:p>
          <a:p>
            <a:pPr lvl="1"/>
            <a:r>
              <a:rPr lang="en-US" sz="1600" dirty="0" smtClean="0"/>
              <a:t>Advanced functions are implemented through multiple management primitives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Viewpoint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The context of network management </a:t>
            </a:r>
          </a:p>
          <a:p>
            <a:r>
              <a:rPr lang="en-US" sz="2400" dirty="0" smtClean="0"/>
              <a:t>A common terminology between manager and agent</a:t>
            </a:r>
          </a:p>
          <a:p>
            <a:pPr lvl="1"/>
            <a:r>
              <a:rPr lang="en-US" sz="2000" dirty="0" smtClean="0"/>
              <a:t>Without a common terminology, no  management interoperability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Meta model</a:t>
            </a:r>
            <a:r>
              <a:rPr lang="en-US" sz="2400" dirty="0" smtClean="0"/>
              <a:t>: the modeling constructs at your disposal to define the model by which the managed system is referred to</a:t>
            </a:r>
          </a:p>
          <a:p>
            <a:pPr lvl="1"/>
            <a:r>
              <a:rPr lang="en-US" sz="2000" dirty="0" smtClean="0"/>
              <a:t>Object oriented: collection of objects</a:t>
            </a:r>
          </a:p>
          <a:p>
            <a:pPr lvl="1"/>
            <a:r>
              <a:rPr lang="en-US" sz="2000" dirty="0" smtClean="0"/>
              <a:t>Data oriented, table oriented: entries and columns of tables</a:t>
            </a:r>
          </a:p>
          <a:p>
            <a:pPr lvl="1"/>
            <a:r>
              <a:rPr lang="en-US" sz="2000" dirty="0" smtClean="0"/>
              <a:t>Command oriented: commands and command parameters</a:t>
            </a:r>
          </a:p>
          <a:p>
            <a:pPr>
              <a:spcBef>
                <a:spcPts val="10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Model</a:t>
            </a:r>
            <a:r>
              <a:rPr lang="en-US" sz="2400" dirty="0" smtClean="0"/>
              <a:t>: the actual representation of a type of managed system e.g. a router, a switch, a voicemail application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Standards specifies the meta model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Model of MOs of an agent is given by vendor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Goal: align the way in which things are managed</a:t>
            </a:r>
          </a:p>
          <a:p>
            <a:r>
              <a:rPr lang="en-US" sz="2800" dirty="0" smtClean="0"/>
              <a:t>It’s all about interoperability</a:t>
            </a:r>
          </a:p>
          <a:p>
            <a:pPr lvl="1"/>
            <a:r>
              <a:rPr lang="en-US" sz="2400" dirty="0" smtClean="0"/>
              <a:t>Not an issue if you only manage a single type of thing, but:</a:t>
            </a:r>
          </a:p>
          <a:p>
            <a:pPr lvl="2"/>
            <a:r>
              <a:rPr lang="en-US" sz="2400" dirty="0" smtClean="0"/>
              <a:t>Different vendors, Different device types, Different OS</a:t>
            </a:r>
          </a:p>
          <a:p>
            <a:pPr lvl="1"/>
            <a:r>
              <a:rPr lang="en-US" sz="2400" dirty="0" smtClean="0"/>
              <a:t>More easily manage different devices</a:t>
            </a:r>
          </a:p>
          <a:p>
            <a:pPr lvl="1"/>
            <a:r>
              <a:rPr lang="en-US" sz="2400" dirty="0" smtClean="0"/>
              <a:t>Less time, cost to integrate</a:t>
            </a:r>
          </a:p>
          <a:p>
            <a:r>
              <a:rPr lang="en-US" sz="2800" dirty="0" smtClean="0"/>
              <a:t>What to standardize</a:t>
            </a:r>
          </a:p>
          <a:p>
            <a:pPr lvl="1"/>
            <a:r>
              <a:rPr lang="en-US" sz="2400" dirty="0" smtClean="0"/>
              <a:t>Management messages, encoding of information</a:t>
            </a:r>
          </a:p>
          <a:p>
            <a:pPr lvl="1"/>
            <a:r>
              <a:rPr lang="en-US" sz="2400" dirty="0" smtClean="0"/>
              <a:t>Functions, parameters, return codes</a:t>
            </a:r>
          </a:p>
          <a:p>
            <a:pPr lvl="1"/>
            <a:r>
              <a:rPr lang="en-US" sz="2400" dirty="0" smtClean="0"/>
              <a:t>Management information (typically, meta-models)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 Standardization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Numerous standards bodies, sometimes competing</a:t>
            </a:r>
          </a:p>
          <a:p>
            <a:r>
              <a:rPr lang="en-US" sz="2800" dirty="0" smtClean="0"/>
              <a:t>Industry consortia</a:t>
            </a:r>
          </a:p>
          <a:p>
            <a:pPr lvl="1"/>
            <a:r>
              <a:rPr lang="en-US" sz="2400" dirty="0" smtClean="0"/>
              <a:t>Companies serving a common market interest</a:t>
            </a:r>
          </a:p>
          <a:p>
            <a:pPr lvl="2"/>
            <a:r>
              <a:rPr lang="en-US" sz="2400" dirty="0" err="1" smtClean="0"/>
              <a:t>TeleManagement</a:t>
            </a:r>
            <a:r>
              <a:rPr lang="en-US" sz="2400" dirty="0" smtClean="0"/>
              <a:t> Forum (TMF), DSL Forum, Desktop Management Taskforce (DMTF), …</a:t>
            </a:r>
          </a:p>
          <a:p>
            <a:r>
              <a:rPr lang="en-US" sz="2800" dirty="0" smtClean="0"/>
              <a:t>Professional organizations</a:t>
            </a:r>
          </a:p>
          <a:p>
            <a:pPr lvl="1"/>
            <a:r>
              <a:rPr lang="en-US" sz="2400" dirty="0" smtClean="0"/>
              <a:t>Members are individuals of a profession</a:t>
            </a:r>
          </a:p>
          <a:p>
            <a:pPr lvl="2"/>
            <a:r>
              <a:rPr lang="en-US" sz="2400" dirty="0" smtClean="0"/>
              <a:t>IEEE, …</a:t>
            </a:r>
          </a:p>
          <a:p>
            <a:r>
              <a:rPr lang="en-US" sz="2800" dirty="0" smtClean="0"/>
              <a:t>Government-sanctioned bodies</a:t>
            </a:r>
          </a:p>
          <a:p>
            <a:pPr lvl="1"/>
            <a:r>
              <a:rPr lang="en-US" sz="2400" dirty="0" smtClean="0"/>
              <a:t>ITU-T, ISO, IETF, W3,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2C2C2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Lifecycle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Interoperability </a:t>
            </a:r>
          </a:p>
          <a:p>
            <a:r>
              <a:rPr lang="en-US" dirty="0" smtClean="0"/>
              <a:t>Layers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Functions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Process &amp; Organization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Lifecycle</a:t>
            </a:r>
          </a:p>
          <a:p>
            <a:r>
              <a:rPr lang="en-US" dirty="0" smtClean="0"/>
              <a:t>Interoperability </a:t>
            </a:r>
          </a:p>
          <a:p>
            <a:r>
              <a:rPr lang="en-US" dirty="0" smtClean="0"/>
              <a:t>Layers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Process &amp; Organization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TMN: as an example of layering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TMN (Telecommunication Management Network)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It is much more then just a network management layering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</a:t>
            </a:r>
          </a:p>
          <a:p>
            <a:pPr lvl="2">
              <a:spcBef>
                <a:spcPts val="300"/>
              </a:spcBef>
            </a:pPr>
            <a:r>
              <a:rPr lang="en-US" sz="2400" dirty="0" smtClean="0"/>
              <a:t>Heterogeneous management systems for heterogeneous technologies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Solution</a:t>
            </a:r>
          </a:p>
          <a:p>
            <a:pPr lvl="2">
              <a:spcBef>
                <a:spcPts val="300"/>
              </a:spcBef>
            </a:pPr>
            <a:r>
              <a:rPr lang="en-US" sz="2400" dirty="0" smtClean="0"/>
              <a:t>Standardized management network with aligned management systems for heterogeneous networks  </a:t>
            </a:r>
          </a:p>
          <a:p>
            <a:r>
              <a:rPr lang="en-US" sz="2800" dirty="0" smtClean="0"/>
              <a:t>Currently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Has little commercial relevance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Used as reference model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An example of comprehensive management framework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" y="1371600"/>
            <a:ext cx="782002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Layers: Network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</a:t>
            </a:r>
            <a:r>
              <a:rPr lang="en-US" dirty="0" smtClean="0">
                <a:solidFill>
                  <a:srgbClr val="C00000"/>
                </a:solidFill>
              </a:rPr>
              <a:t>manageable</a:t>
            </a:r>
            <a:r>
              <a:rPr lang="en-US" dirty="0" smtClean="0"/>
              <a:t> network device </a:t>
            </a:r>
          </a:p>
          <a:p>
            <a:r>
              <a:rPr lang="en-US" dirty="0" smtClean="0"/>
              <a:t>It means “the management agent”</a:t>
            </a:r>
          </a:p>
          <a:p>
            <a:r>
              <a:rPr lang="en-US" dirty="0" smtClean="0"/>
              <a:t>It provides agent services, mapping the physical aspects of the equipment into the TMN framework</a:t>
            </a:r>
          </a:p>
          <a:p>
            <a:pPr lvl="1"/>
            <a:r>
              <a:rPr lang="en-US" dirty="0" smtClean="0"/>
              <a:t>Get management parameters</a:t>
            </a:r>
          </a:p>
          <a:p>
            <a:pPr lvl="1"/>
            <a:r>
              <a:rPr lang="en-US" dirty="0" smtClean="0"/>
              <a:t>Set management parameters (configuration)</a:t>
            </a:r>
          </a:p>
          <a:p>
            <a:pPr lvl="1"/>
            <a:r>
              <a:rPr lang="en-US" dirty="0" smtClean="0"/>
              <a:t>Alarm </a:t>
            </a:r>
            <a:r>
              <a:rPr lang="en-US" dirty="0" smtClean="0"/>
              <a:t>generation</a:t>
            </a:r>
          </a:p>
          <a:p>
            <a:pPr lvl="1"/>
            <a:r>
              <a:rPr lang="en-US" dirty="0" smtClean="0"/>
              <a:t>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Layers: Element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Vendor specific management functions </a:t>
            </a:r>
          </a:p>
          <a:p>
            <a:pPr lvl="1"/>
            <a:r>
              <a:rPr lang="en-US" sz="2400" dirty="0" smtClean="0"/>
              <a:t>Hides these differentiations from the Network </a:t>
            </a:r>
            <a:r>
              <a:rPr lang="en-US" sz="2400" dirty="0" smtClean="0"/>
              <a:t>Management</a:t>
            </a:r>
            <a:endParaRPr lang="en-US" sz="2400" dirty="0" smtClean="0"/>
          </a:p>
          <a:p>
            <a:r>
              <a:rPr lang="en-US" sz="2800" dirty="0" smtClean="0"/>
              <a:t>Examples of functions </a:t>
            </a:r>
          </a:p>
          <a:p>
            <a:pPr lvl="1"/>
            <a:r>
              <a:rPr lang="en-US" sz="2400" dirty="0" smtClean="0"/>
              <a:t>Detection of equipment errors</a:t>
            </a:r>
          </a:p>
          <a:p>
            <a:pPr lvl="1"/>
            <a:r>
              <a:rPr lang="en-US" sz="2400" dirty="0" smtClean="0"/>
              <a:t>Measuring power consumption &amp; temperature </a:t>
            </a:r>
          </a:p>
          <a:p>
            <a:pPr lvl="1"/>
            <a:r>
              <a:rPr lang="en-US" sz="2400" dirty="0" smtClean="0"/>
              <a:t>Measuring the resources that are being used</a:t>
            </a:r>
          </a:p>
          <a:p>
            <a:pPr lvl="2"/>
            <a:r>
              <a:rPr lang="en-US" sz="2400" dirty="0" smtClean="0"/>
              <a:t>Like CPU-time, buffer space, queue length etc.</a:t>
            </a:r>
          </a:p>
          <a:p>
            <a:pPr lvl="1"/>
            <a:r>
              <a:rPr lang="en-US" sz="2400" dirty="0" smtClean="0"/>
              <a:t>Logging of statistical data</a:t>
            </a:r>
          </a:p>
          <a:p>
            <a:pPr lvl="1"/>
            <a:r>
              <a:rPr lang="en-US" sz="2400" dirty="0" smtClean="0"/>
              <a:t>Updating firmware</a:t>
            </a:r>
          </a:p>
          <a:p>
            <a:pPr lvl="1"/>
            <a:r>
              <a:rPr lang="en-US" sz="2400" dirty="0" smtClean="0"/>
              <a:t>…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Layers: Network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r>
              <a:rPr lang="en-US" sz="2400" dirty="0" smtClean="0"/>
              <a:t>To manage the functions related to the interaction between multiple pieces of equipment</a:t>
            </a:r>
          </a:p>
          <a:p>
            <a:r>
              <a:rPr lang="en-US" sz="2400" dirty="0" smtClean="0"/>
              <a:t>Involves with keeping the network running as a whole (end-to-end)</a:t>
            </a:r>
          </a:p>
          <a:p>
            <a:r>
              <a:rPr lang="en-US" sz="2400" dirty="0" smtClean="0"/>
              <a:t>Examples of functions</a:t>
            </a:r>
          </a:p>
          <a:p>
            <a:pPr lvl="1"/>
            <a:r>
              <a:rPr lang="en-US" sz="2000" dirty="0" smtClean="0"/>
              <a:t>Creation of the complete network view</a:t>
            </a:r>
          </a:p>
          <a:p>
            <a:pPr lvl="1"/>
            <a:r>
              <a:rPr lang="en-US" sz="2000" dirty="0" smtClean="0"/>
              <a:t>Creation of dedicated paths through the network to support the QoS demands of end users</a:t>
            </a:r>
          </a:p>
          <a:p>
            <a:pPr lvl="1"/>
            <a:r>
              <a:rPr lang="en-US" sz="2000" dirty="0" smtClean="0"/>
              <a:t>Modification of routing tables</a:t>
            </a:r>
          </a:p>
          <a:p>
            <a:pPr lvl="1"/>
            <a:r>
              <a:rPr lang="en-US" sz="2000" dirty="0" smtClean="0"/>
              <a:t>Monitoring of link utilization</a:t>
            </a:r>
          </a:p>
          <a:p>
            <a:pPr lvl="1"/>
            <a:r>
              <a:rPr lang="en-US" sz="2000" dirty="0" smtClean="0"/>
              <a:t>Optimizing network performance </a:t>
            </a:r>
          </a:p>
          <a:p>
            <a:pPr lvl="1"/>
            <a:r>
              <a:rPr lang="en-US" sz="2000" dirty="0" smtClean="0"/>
              <a:t>Detection of faults</a:t>
            </a:r>
          </a:p>
          <a:p>
            <a:pPr lvl="1"/>
            <a:r>
              <a:rPr lang="en-US" sz="2000" dirty="0" smtClean="0"/>
              <a:t>…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Layers: Service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Is concerned with management of those aspects that may directly be observed by the users of the network</a:t>
            </a:r>
          </a:p>
          <a:p>
            <a:pPr lvl="1"/>
            <a:r>
              <a:rPr lang="en-US" sz="2000" dirty="0" smtClean="0"/>
              <a:t>These users may be end users (customers) but also other service providers </a:t>
            </a:r>
          </a:p>
          <a:p>
            <a:r>
              <a:rPr lang="en-US" sz="2400" dirty="0" smtClean="0"/>
              <a:t>Managing the services that the network provides and ensuring those services are running smoothly</a:t>
            </a:r>
          </a:p>
          <a:p>
            <a:pPr lvl="1"/>
            <a:r>
              <a:rPr lang="en-US" sz="2000" dirty="0" smtClean="0"/>
              <a:t>Service Provisioning and SLA guarantee </a:t>
            </a:r>
          </a:p>
          <a:p>
            <a:r>
              <a:rPr lang="en-US" sz="2400" dirty="0" smtClean="0"/>
              <a:t>Examples of functions </a:t>
            </a:r>
          </a:p>
          <a:p>
            <a:pPr lvl="1"/>
            <a:r>
              <a:rPr lang="en-US" sz="2000" dirty="0" smtClean="0"/>
              <a:t>Quality of Service management (delay, loss, etc.)</a:t>
            </a:r>
          </a:p>
          <a:p>
            <a:pPr lvl="1"/>
            <a:r>
              <a:rPr lang="en-US" sz="2000" dirty="0" smtClean="0"/>
              <a:t>Accounting</a:t>
            </a:r>
          </a:p>
          <a:p>
            <a:pPr lvl="1"/>
            <a:r>
              <a:rPr lang="en-US" sz="2000" dirty="0" smtClean="0"/>
              <a:t>Addition and removal of users</a:t>
            </a:r>
          </a:p>
          <a:p>
            <a:pPr lvl="1"/>
            <a:r>
              <a:rPr lang="en-US" sz="2000" dirty="0" smtClean="0"/>
              <a:t>Address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Layers: Business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It is responsible for the management of the whole enterprise</a:t>
            </a:r>
          </a:p>
          <a:p>
            <a:r>
              <a:rPr lang="en-US" sz="2800" dirty="0" smtClean="0"/>
              <a:t>It can better be related to </a:t>
            </a:r>
            <a:r>
              <a:rPr lang="en-US" sz="2800" dirty="0" err="1" smtClean="0"/>
              <a:t>strategical</a:t>
            </a:r>
            <a:r>
              <a:rPr lang="en-US" sz="2800" dirty="0" smtClean="0"/>
              <a:t> and tactical management</a:t>
            </a:r>
          </a:p>
          <a:p>
            <a:pPr lvl="1"/>
            <a:r>
              <a:rPr lang="en-US" sz="2400" dirty="0" smtClean="0"/>
              <a:t>instead of operational management</a:t>
            </a:r>
          </a:p>
          <a:p>
            <a:r>
              <a:rPr lang="en-US" sz="2800" dirty="0" smtClean="0"/>
              <a:t>Examples of functions</a:t>
            </a:r>
          </a:p>
          <a:p>
            <a:pPr lvl="1"/>
            <a:r>
              <a:rPr lang="en-US" sz="2400" dirty="0" smtClean="0"/>
              <a:t>Billing and invoicing</a:t>
            </a:r>
          </a:p>
          <a:p>
            <a:pPr lvl="1"/>
            <a:r>
              <a:rPr lang="en-US" sz="2400" dirty="0" smtClean="0"/>
              <a:t>Help desk management</a:t>
            </a:r>
          </a:p>
          <a:p>
            <a:pPr lvl="1"/>
            <a:r>
              <a:rPr lang="en-US" sz="2400" dirty="0" smtClean="0"/>
              <a:t>Business forecasting</a:t>
            </a:r>
          </a:p>
          <a:p>
            <a:pPr lvl="1"/>
            <a:r>
              <a:rPr lang="en-US" sz="2400" dirty="0" smtClean="0"/>
              <a:t>…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236284"/>
            <a:ext cx="7986712" cy="49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r>
              <a:rPr lang="en-US" sz="2600" dirty="0" smtClean="0"/>
              <a:t>Different layers are often handled by different </a:t>
            </a:r>
            <a:r>
              <a:rPr lang="en-US" sz="2600" dirty="0" smtClean="0"/>
              <a:t>organizations; example?</a:t>
            </a:r>
            <a:endParaRPr lang="en-US" sz="2600" dirty="0" smtClean="0"/>
          </a:p>
          <a:p>
            <a:r>
              <a:rPr lang="en-US" sz="2600" dirty="0" smtClean="0"/>
              <a:t>Technical layering can influence how a business is structured and define its business relationships</a:t>
            </a:r>
          </a:p>
          <a:p>
            <a:pPr lvl="1"/>
            <a:r>
              <a:rPr lang="en-US" sz="2200" dirty="0" smtClean="0"/>
              <a:t>For example, a transport provider might provide physical lines and transmission equipment</a:t>
            </a:r>
          </a:p>
          <a:p>
            <a:pPr lvl="1"/>
            <a:r>
              <a:rPr lang="en-US" sz="2200" dirty="0" smtClean="0"/>
              <a:t>Network service providers provide voice or data services, using the transmission services of a transport provider</a:t>
            </a:r>
          </a:p>
          <a:p>
            <a:r>
              <a:rPr lang="en-US" sz="2600" dirty="0" smtClean="0"/>
              <a:t>The multiple-layer approach is sometimes criticized</a:t>
            </a:r>
          </a:p>
          <a:p>
            <a:pPr lvl="1"/>
            <a:r>
              <a:rPr lang="en-US" sz="2200" dirty="0" smtClean="0"/>
              <a:t>management solutions consisting of multiple systems each working at a different layer cause an integration difficult, costly system administration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2C2C2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Lifecycle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Interoperability 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Layers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Process &amp; Organization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Lifecycle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Interoperability 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Layers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Functions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Process &amp; Organization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Viewpoint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Categorization of different management tasks</a:t>
            </a:r>
          </a:p>
          <a:p>
            <a:pPr lvl="1"/>
            <a:r>
              <a:rPr lang="en-US" sz="2000" dirty="0" smtClean="0"/>
              <a:t>Typically share similar characteristics and requirements</a:t>
            </a:r>
          </a:p>
          <a:p>
            <a:pPr lvl="1"/>
            <a:r>
              <a:rPr lang="en-US" sz="2000" dirty="0" smtClean="0"/>
              <a:t>Often addressed by management applications</a:t>
            </a:r>
          </a:p>
          <a:p>
            <a:pPr lvl="1"/>
            <a:r>
              <a:rPr lang="en-US" sz="2000" dirty="0" smtClean="0"/>
              <a:t>Can be basis for structure of management organizations</a:t>
            </a:r>
          </a:p>
          <a:p>
            <a:r>
              <a:rPr lang="en-US" sz="2400" dirty="0" smtClean="0"/>
              <a:t>Examples of categorization</a:t>
            </a:r>
          </a:p>
          <a:p>
            <a:pPr lvl="1"/>
            <a:r>
              <a:rPr lang="en-US" sz="2000" dirty="0" smtClean="0"/>
              <a:t>FCAPS (popular in data world)</a:t>
            </a:r>
          </a:p>
          <a:p>
            <a:pPr lvl="2"/>
            <a:r>
              <a:rPr lang="en-US" sz="2000" dirty="0" smtClean="0"/>
              <a:t>Starting point: Common functions/ purposes of  management tools</a:t>
            </a:r>
          </a:p>
          <a:p>
            <a:pPr lvl="1"/>
            <a:r>
              <a:rPr lang="en-US" sz="2000" dirty="0" smtClean="0"/>
              <a:t>OAM&amp;P (popular in </a:t>
            </a:r>
            <a:r>
              <a:rPr lang="en-US" sz="2000" dirty="0" err="1" smtClean="0"/>
              <a:t>telco</a:t>
            </a:r>
            <a:r>
              <a:rPr lang="en-US" sz="2000" dirty="0" smtClean="0"/>
              <a:t> world)</a:t>
            </a:r>
          </a:p>
          <a:p>
            <a:pPr lvl="2"/>
            <a:r>
              <a:rPr lang="en-US" sz="1900" dirty="0" smtClean="0"/>
              <a:t>Starting point: Common structure of organizations running a network</a:t>
            </a:r>
          </a:p>
          <a:p>
            <a:pPr lvl="1"/>
            <a:r>
              <a:rPr lang="en-US" sz="2000" dirty="0" smtClean="0"/>
              <a:t>Other categorizations are possible</a:t>
            </a:r>
          </a:p>
          <a:p>
            <a:pPr lvl="2"/>
            <a:r>
              <a:rPr lang="en-US" sz="2000" dirty="0" smtClean="0"/>
              <a:t>E.g. Fulfillment, Assurance, Billing (</a:t>
            </a:r>
            <a:r>
              <a:rPr lang="en-US" sz="2000" dirty="0" err="1" smtClean="0"/>
              <a:t>Telemanagement</a:t>
            </a:r>
            <a:r>
              <a:rPr lang="en-US" sz="2000" dirty="0" smtClean="0"/>
              <a:t> Forum)</a:t>
            </a:r>
          </a:p>
          <a:p>
            <a:pPr lvl="2"/>
            <a:r>
              <a:rPr lang="en-US" sz="2000" dirty="0" smtClean="0"/>
              <a:t>E.g. FCAPS + Change Management (former IBM)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FCAPS: as an example of functions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First articulated in ITU-T TMN Reference Model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Popular </a:t>
            </a:r>
            <a:r>
              <a:rPr lang="en-US" sz="2800" dirty="0" smtClean="0"/>
              <a:t>in </a:t>
            </a:r>
            <a:r>
              <a:rPr lang="en-US" sz="2800" dirty="0" err="1" smtClean="0"/>
              <a:t>datacomm</a:t>
            </a:r>
            <a:r>
              <a:rPr lang="en-US" sz="2800" dirty="0" smtClean="0"/>
              <a:t> world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Fault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Configuration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Accounting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Performance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Security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Functions related to dealing with faults in </a:t>
            </a:r>
            <a:r>
              <a:rPr lang="en-US" sz="2800" dirty="0" smtClean="0"/>
              <a:t>network</a:t>
            </a:r>
            <a:endParaRPr lang="en-US" sz="2800" dirty="0" smtClean="0"/>
          </a:p>
          <a:p>
            <a:pPr lvl="1"/>
            <a:r>
              <a:rPr lang="en-US" sz="2400" dirty="0" smtClean="0"/>
              <a:t>Monitoring networks and services for faults</a:t>
            </a:r>
          </a:p>
          <a:p>
            <a:pPr lvl="1"/>
            <a:r>
              <a:rPr lang="en-US" sz="2400" dirty="0" smtClean="0"/>
              <a:t>Reacting to faults when they occur</a:t>
            </a:r>
          </a:p>
          <a:p>
            <a:pPr lvl="1"/>
            <a:r>
              <a:rPr lang="en-US" sz="2400" dirty="0" smtClean="0"/>
              <a:t>Managing resolution of faults</a:t>
            </a:r>
          </a:p>
          <a:p>
            <a:pPr lvl="1"/>
            <a:r>
              <a:rPr lang="en-US" sz="2400" dirty="0" smtClean="0"/>
              <a:t>Being proactive about preventing faults before they occur</a:t>
            </a:r>
          </a:p>
          <a:p>
            <a:r>
              <a:rPr lang="en-US" sz="2800" dirty="0" smtClean="0"/>
              <a:t>Important fault management functions</a:t>
            </a:r>
          </a:p>
          <a:p>
            <a:pPr lvl="1"/>
            <a:r>
              <a:rPr lang="en-US" sz="2400" dirty="0" smtClean="0"/>
              <a:t>Alarm management</a:t>
            </a:r>
          </a:p>
          <a:p>
            <a:pPr lvl="1"/>
            <a:r>
              <a:rPr lang="en-US" sz="2400" dirty="0" smtClean="0"/>
              <a:t>Fault diagnosis</a:t>
            </a:r>
          </a:p>
          <a:p>
            <a:pPr lvl="1"/>
            <a:r>
              <a:rPr lang="en-US" sz="2400" dirty="0" smtClean="0"/>
              <a:t>Trouble ticketing</a:t>
            </a:r>
          </a:p>
          <a:p>
            <a:pPr lvl="1"/>
            <a:r>
              <a:rPr lang="en-US" sz="2400" dirty="0" smtClean="0"/>
              <a:t>Proactive fault management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181600"/>
          </a:xfrm>
        </p:spPr>
        <p:txBody>
          <a:bodyPr/>
          <a:lstStyle/>
          <a:p>
            <a:r>
              <a:rPr lang="en-US" sz="2400" dirty="0" smtClean="0"/>
              <a:t>Functions related to dealing with how network, services, devices are configured</a:t>
            </a:r>
          </a:p>
          <a:p>
            <a:pPr lvl="1"/>
            <a:r>
              <a:rPr lang="en-US" sz="2000" dirty="0" smtClean="0"/>
              <a:t>Physical configuration, e.g.</a:t>
            </a:r>
          </a:p>
          <a:p>
            <a:pPr lvl="2"/>
            <a:r>
              <a:rPr lang="en-US" sz="2000" dirty="0" smtClean="0"/>
              <a:t>Equipment, line cards, physical connectivity</a:t>
            </a:r>
          </a:p>
          <a:p>
            <a:pPr lvl="1"/>
            <a:r>
              <a:rPr lang="en-US" sz="2000" dirty="0" smtClean="0"/>
              <a:t>Logical configuration, e.g.</a:t>
            </a:r>
          </a:p>
          <a:p>
            <a:pPr lvl="2"/>
            <a:r>
              <a:rPr lang="en-US" sz="2000" dirty="0" smtClean="0"/>
              <a:t>Protocol settings, logical interfaces, address assignments, numbering plans, …</a:t>
            </a:r>
          </a:p>
          <a:p>
            <a:r>
              <a:rPr lang="en-US" sz="2400" dirty="0" smtClean="0"/>
              <a:t>Important configuration management functions</a:t>
            </a:r>
          </a:p>
          <a:p>
            <a:pPr lvl="1"/>
            <a:r>
              <a:rPr lang="en-US" sz="2000" dirty="0" smtClean="0"/>
              <a:t>Inventory</a:t>
            </a:r>
          </a:p>
          <a:p>
            <a:pPr lvl="1"/>
            <a:r>
              <a:rPr lang="en-US" sz="2000" dirty="0" smtClean="0"/>
              <a:t>Auditing, Discovery, Auto-discovery</a:t>
            </a:r>
          </a:p>
          <a:p>
            <a:pPr lvl="1"/>
            <a:r>
              <a:rPr lang="en-US" sz="2000" dirty="0" smtClean="0"/>
              <a:t>Synchronization</a:t>
            </a:r>
          </a:p>
          <a:p>
            <a:pPr lvl="1"/>
            <a:r>
              <a:rPr lang="en-US" sz="2000" dirty="0" smtClean="0"/>
              <a:t>Image management</a:t>
            </a:r>
          </a:p>
          <a:p>
            <a:pPr lvl="1"/>
            <a:r>
              <a:rPr lang="en-US" sz="2000" dirty="0" smtClean="0"/>
              <a:t>Backup and restore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Configuration </a:t>
            </a:r>
            <a:r>
              <a:rPr lang="en-US" sz="3600" dirty="0" smtClean="0"/>
              <a:t>Management: Provisioning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Provisioning: The steps required to set up network and system resources to provide, modify, or revoke a network service “Resources”:</a:t>
            </a:r>
          </a:p>
          <a:p>
            <a:pPr lvl="1"/>
            <a:r>
              <a:rPr lang="en-US" sz="2400" dirty="0" smtClean="0"/>
              <a:t> Bandwidth,  CPU, Memory, Port assignments, Address assignments (IP addresses, phone numbers, ..), …</a:t>
            </a:r>
          </a:p>
          <a:p>
            <a:r>
              <a:rPr lang="en-US" sz="2800" dirty="0" smtClean="0"/>
              <a:t>Scope:</a:t>
            </a:r>
          </a:p>
          <a:p>
            <a:pPr lvl="1"/>
            <a:r>
              <a:rPr lang="en-US" sz="2400" dirty="0" smtClean="0"/>
              <a:t>Individual systems (“equipment provisioning”)</a:t>
            </a:r>
          </a:p>
          <a:p>
            <a:pPr lvl="2"/>
            <a:r>
              <a:rPr lang="en-US" sz="2400" dirty="0" smtClean="0"/>
              <a:t>E.g. set up a firewall</a:t>
            </a:r>
          </a:p>
          <a:p>
            <a:pPr lvl="1"/>
            <a:r>
              <a:rPr lang="en-US" sz="2400" dirty="0" smtClean="0"/>
              <a:t>Systems across a network (“service provisioning”)</a:t>
            </a:r>
          </a:p>
          <a:p>
            <a:pPr lvl="2"/>
            <a:r>
              <a:rPr lang="en-US" sz="2200" dirty="0" smtClean="0"/>
              <a:t>Coordinated configuration changes across multiple systems</a:t>
            </a:r>
          </a:p>
          <a:p>
            <a:pPr lvl="2"/>
            <a:r>
              <a:rPr lang="en-US" sz="2200" dirty="0" smtClean="0"/>
              <a:t>Often required </a:t>
            </a:r>
            <a:r>
              <a:rPr lang="en-US" sz="2400" dirty="0" smtClean="0"/>
              <a:t>to provide an end-to-end service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usage of communication resources and services</a:t>
            </a:r>
          </a:p>
          <a:p>
            <a:pPr lvl="1"/>
            <a:r>
              <a:rPr lang="en-US" dirty="0" smtClean="0"/>
              <a:t>Metering: Measure what has been consumed by whom at what time</a:t>
            </a:r>
          </a:p>
          <a:p>
            <a:pPr lvl="1"/>
            <a:r>
              <a:rPr lang="en-US" dirty="0" smtClean="0"/>
              <a:t>Charging: Have the user pay for what has been consumed</a:t>
            </a:r>
          </a:p>
          <a:p>
            <a:r>
              <a:rPr lang="en-US" dirty="0" smtClean="0"/>
              <a:t>Often forgotten but arguably the most important function area of all</a:t>
            </a:r>
          </a:p>
          <a:p>
            <a:pPr lvl="1"/>
            <a:r>
              <a:rPr lang="en-US" dirty="0" smtClean="0"/>
              <a:t>No accounting management, no revenue</a:t>
            </a:r>
          </a:p>
          <a:p>
            <a:pPr lvl="1"/>
            <a:r>
              <a:rPr lang="en-US" dirty="0" smtClean="0"/>
              <a:t> Even as a user need to know what you pay for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Performance management tasks</a:t>
            </a:r>
          </a:p>
          <a:p>
            <a:pPr lvl="1"/>
            <a:r>
              <a:rPr lang="en-US" sz="2000" dirty="0" smtClean="0"/>
              <a:t>Monitoring performance and service levels</a:t>
            </a:r>
          </a:p>
          <a:p>
            <a:pPr lvl="1"/>
            <a:r>
              <a:rPr lang="en-US" sz="2000" dirty="0" smtClean="0"/>
              <a:t>Detecting performance trends, degradations</a:t>
            </a:r>
          </a:p>
          <a:p>
            <a:pPr lvl="1"/>
            <a:r>
              <a:rPr lang="en-US" sz="2000" dirty="0" smtClean="0"/>
              <a:t>Tuning network for performance</a:t>
            </a:r>
          </a:p>
          <a:p>
            <a:r>
              <a:rPr lang="en-US" sz="2400" dirty="0" smtClean="0"/>
              <a:t>Common support functions</a:t>
            </a:r>
          </a:p>
          <a:p>
            <a:pPr lvl="1"/>
            <a:r>
              <a:rPr lang="en-US" sz="2000" dirty="0" smtClean="0"/>
              <a:t>Performance measurements</a:t>
            </a:r>
          </a:p>
          <a:p>
            <a:pPr lvl="2"/>
            <a:r>
              <a:rPr lang="en-US" sz="2000" dirty="0" smtClean="0"/>
              <a:t>Accuracy, calibration, sampling considerations as common issues</a:t>
            </a:r>
          </a:p>
          <a:p>
            <a:pPr lvl="1"/>
            <a:r>
              <a:rPr lang="en-US" sz="2000" dirty="0" smtClean="0"/>
              <a:t>Collection of performance data</a:t>
            </a:r>
          </a:p>
          <a:p>
            <a:pPr lvl="2"/>
            <a:r>
              <a:rPr lang="en-US" sz="2000" dirty="0" smtClean="0"/>
              <a:t>Often, large volumes of data</a:t>
            </a:r>
          </a:p>
          <a:p>
            <a:pPr lvl="2"/>
            <a:r>
              <a:rPr lang="en-US" sz="2000" dirty="0" smtClean="0"/>
              <a:t>Sampling as a common technique to address scale concerns</a:t>
            </a:r>
          </a:p>
          <a:p>
            <a:pPr lvl="1"/>
            <a:r>
              <a:rPr lang="en-US" sz="2000" dirty="0" smtClean="0"/>
              <a:t>Visualization of large data sets</a:t>
            </a:r>
          </a:p>
          <a:p>
            <a:pPr lvl="2"/>
            <a:r>
              <a:rPr lang="en-US" sz="1800" dirty="0" smtClean="0"/>
              <a:t>Charts, histograms, etc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of security mechanisms, e.g.</a:t>
            </a:r>
          </a:p>
          <a:p>
            <a:r>
              <a:rPr lang="en-US" dirty="0" smtClean="0"/>
              <a:t>ACL management</a:t>
            </a:r>
          </a:p>
          <a:p>
            <a:pPr lvl="1"/>
            <a:r>
              <a:rPr lang="en-US" dirty="0" smtClean="0"/>
              <a:t>Consistency between routers on a network</a:t>
            </a:r>
          </a:p>
          <a:p>
            <a:pPr lvl="1"/>
            <a:r>
              <a:rPr lang="en-US" dirty="0" smtClean="0"/>
              <a:t>Size of ACLs</a:t>
            </a:r>
          </a:p>
          <a:p>
            <a:r>
              <a:rPr lang="en-US" dirty="0" smtClean="0"/>
              <a:t>Intrusion detection systems</a:t>
            </a:r>
          </a:p>
          <a:p>
            <a:pPr lvl="1"/>
            <a:r>
              <a:rPr lang="en-US" dirty="0" smtClean="0"/>
              <a:t>Learning of patterns </a:t>
            </a:r>
          </a:p>
          <a:p>
            <a:pPr lvl="1"/>
            <a:r>
              <a:rPr lang="en-US" dirty="0" smtClean="0"/>
              <a:t>How to protect against hitherto unknown patterns</a:t>
            </a:r>
          </a:p>
          <a:p>
            <a:r>
              <a:rPr lang="en-US" dirty="0" smtClean="0"/>
              <a:t>System security, anti-virus, 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Horizon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9067800" cy="5181600"/>
          </a:xfrm>
        </p:spPr>
        <p:txBody>
          <a:bodyPr/>
          <a:lstStyle/>
          <a:p>
            <a:r>
              <a:rPr lang="en-US" sz="2400" dirty="0" smtClean="0"/>
              <a:t>Short-term management</a:t>
            </a:r>
          </a:p>
          <a:p>
            <a:pPr lvl="1"/>
            <a:r>
              <a:rPr lang="en-US" sz="2000" dirty="0" smtClean="0"/>
              <a:t>In the scale of minute, second or even (near) real-time &amp; automated</a:t>
            </a:r>
          </a:p>
          <a:p>
            <a:pPr lvl="1"/>
            <a:r>
              <a:rPr lang="en-US" sz="2000" dirty="0" smtClean="0"/>
              <a:t>Network monitoring</a:t>
            </a:r>
          </a:p>
          <a:p>
            <a:pPr lvl="2"/>
            <a:r>
              <a:rPr lang="en-US" sz="2000" dirty="0" smtClean="0"/>
              <a:t>Fault detection &amp; Performance monitoring</a:t>
            </a:r>
          </a:p>
          <a:p>
            <a:r>
              <a:rPr lang="en-US" sz="2400" dirty="0" smtClean="0"/>
              <a:t>Medium-term management</a:t>
            </a:r>
          </a:p>
          <a:p>
            <a:pPr lvl="1"/>
            <a:r>
              <a:rPr lang="en-US" sz="2000" dirty="0" smtClean="0"/>
              <a:t>In the scale of hour(s) &amp; in conjunction with human interaction</a:t>
            </a:r>
          </a:p>
          <a:p>
            <a:pPr lvl="1"/>
            <a:r>
              <a:rPr lang="en-US" sz="2000" dirty="0" smtClean="0"/>
              <a:t>Service provisioning, Fault elimination, Performance reporting</a:t>
            </a:r>
          </a:p>
          <a:p>
            <a:r>
              <a:rPr lang="en-US" sz="2400" dirty="0" smtClean="0"/>
              <a:t>Long-term management</a:t>
            </a:r>
          </a:p>
          <a:p>
            <a:pPr lvl="1"/>
            <a:r>
              <a:rPr lang="en-US" sz="2000" dirty="0" smtClean="0"/>
              <a:t>In the scale of weeks or even month, mainly performed by human with software assist</a:t>
            </a:r>
          </a:p>
          <a:p>
            <a:pPr lvl="1"/>
            <a:r>
              <a:rPr lang="en-US" sz="2000" dirty="0" smtClean="0"/>
              <a:t>Enhance management workflows, future (capacity) planning and strategies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2C2C2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Lifecycle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Interoperability 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Layers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Functions</a:t>
            </a:r>
          </a:p>
          <a:p>
            <a:r>
              <a:rPr lang="en-US" dirty="0" smtClean="0"/>
              <a:t>Process &amp; Organization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Management dimensions</a:t>
            </a:r>
          </a:p>
          <a:p>
            <a:pPr lvl="1"/>
            <a:r>
              <a:rPr lang="en-US" sz="2000" dirty="0" smtClean="0"/>
              <a:t>Makes it easier to define a systemic approach to solving a network management  problem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08075"/>
            <a:ext cx="5867400" cy="3744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629400" y="362384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: Network 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Management Organization &amp;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nontechnical dimension of network  management, including </a:t>
            </a:r>
          </a:p>
          <a:p>
            <a:pPr lvl="1"/>
            <a:r>
              <a:rPr lang="en-US" sz="2000" dirty="0" smtClean="0"/>
              <a:t>How to organize management</a:t>
            </a:r>
          </a:p>
          <a:p>
            <a:pPr lvl="1"/>
            <a:r>
              <a:rPr lang="en-US" sz="2000" dirty="0" smtClean="0"/>
              <a:t>The processes that are required to ensure that networks run  smoothly and reliably</a:t>
            </a:r>
          </a:p>
          <a:p>
            <a:r>
              <a:rPr lang="en-US" sz="2400" dirty="0" smtClean="0"/>
              <a:t>The function, life cycle, and management dimensions described earlier can provide guidance for organizing management</a:t>
            </a:r>
          </a:p>
          <a:p>
            <a:r>
              <a:rPr lang="en-US" sz="2400" dirty="0" smtClean="0"/>
              <a:t>Standard procedures must be established and followed for  the network to run smoothly</a:t>
            </a:r>
          </a:p>
          <a:p>
            <a:pPr lvl="1"/>
            <a:r>
              <a:rPr lang="en-US" sz="2000" dirty="0" smtClean="0"/>
              <a:t>A lack of documented standard operating procedures can cause  problems because of: Inconsistent configurations, Troubleshooting problems that arise as a result of inconsistencies, 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 &amp; </a:t>
            </a:r>
            <a:r>
              <a:rPr lang="en-US" dirty="0" err="1" smtClean="0"/>
              <a:t>eTOM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Telecommunication Operation Map </a:t>
            </a:r>
          </a:p>
          <a:p>
            <a:pPr lvl="1"/>
            <a:r>
              <a:rPr lang="en-US" sz="1800" dirty="0" smtClean="0"/>
              <a:t>Enhanced version: </a:t>
            </a:r>
            <a:r>
              <a:rPr lang="en-US" sz="1800" dirty="0" err="1" smtClean="0"/>
              <a:t>eTOM</a:t>
            </a:r>
            <a:endParaRPr lang="en-US" sz="1800" dirty="0" smtClean="0"/>
          </a:p>
          <a:p>
            <a:r>
              <a:rPr lang="en-US" sz="2000" dirty="0" smtClean="0"/>
              <a:t>TOM distinguishes among three life cycle stages – FAB (Fulfillment, Assurance, Billing)</a:t>
            </a:r>
          </a:p>
          <a:p>
            <a:r>
              <a:rPr lang="en-US" sz="2000" dirty="0" smtClean="0"/>
              <a:t>Fulfillment ensure that a service order that was received is carried out</a:t>
            </a:r>
          </a:p>
          <a:p>
            <a:pPr lvl="1"/>
            <a:r>
              <a:rPr lang="en-US" sz="1800" dirty="0" smtClean="0"/>
              <a:t>Turning up any required equipment</a:t>
            </a:r>
          </a:p>
          <a:p>
            <a:pPr lvl="1"/>
            <a:r>
              <a:rPr lang="en-US" sz="1800" dirty="0" smtClean="0"/>
              <a:t>Performing configuration</a:t>
            </a:r>
          </a:p>
          <a:p>
            <a:pPr lvl="1"/>
            <a:r>
              <a:rPr lang="en-US" sz="1800" dirty="0" smtClean="0"/>
              <a:t>Reserving resources</a:t>
            </a:r>
          </a:p>
          <a:p>
            <a:r>
              <a:rPr lang="en-US" sz="2000" dirty="0" smtClean="0"/>
              <a:t>Assurance – includes all activities ensuring that a service run smoothly after it has been fulfilled</a:t>
            </a:r>
          </a:p>
          <a:p>
            <a:pPr lvl="1"/>
            <a:r>
              <a:rPr lang="en-US" sz="1800" dirty="0" smtClean="0"/>
              <a:t>Monitoring service for QoS purposes</a:t>
            </a:r>
          </a:p>
          <a:p>
            <a:pPr lvl="1"/>
            <a:r>
              <a:rPr lang="en-US" sz="1800" dirty="0" smtClean="0"/>
              <a:t>Diagnosing any faults and repairing</a:t>
            </a:r>
          </a:p>
          <a:p>
            <a:r>
              <a:rPr lang="en-US" sz="2000" dirty="0" smtClean="0"/>
              <a:t>Billing – making sure that services provided are accounted properly and can be billed to the user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3"/>
          <p:cNvGrpSpPr>
            <a:grpSpLocks/>
          </p:cNvGrpSpPr>
          <p:nvPr/>
        </p:nvGrpSpPr>
        <p:grpSpPr bwMode="auto">
          <a:xfrm>
            <a:off x="4027488" y="847725"/>
            <a:ext cx="4186237" cy="4114800"/>
            <a:chOff x="2537" y="628"/>
            <a:chExt cx="2637" cy="2592"/>
          </a:xfrm>
        </p:grpSpPr>
        <p:sp>
          <p:nvSpPr>
            <p:cNvPr id="117" name="Rectangle 4"/>
            <p:cNvSpPr>
              <a:spLocks noChangeArrowheads="1"/>
            </p:cNvSpPr>
            <p:nvPr/>
          </p:nvSpPr>
          <p:spPr bwMode="auto">
            <a:xfrm>
              <a:off x="2558" y="649"/>
              <a:ext cx="2616" cy="257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Rectangle 5"/>
            <p:cNvSpPr>
              <a:spLocks noChangeArrowheads="1"/>
            </p:cNvSpPr>
            <p:nvPr/>
          </p:nvSpPr>
          <p:spPr bwMode="auto">
            <a:xfrm>
              <a:off x="2537" y="628"/>
              <a:ext cx="2615" cy="2570"/>
            </a:xfrm>
            <a:prstGeom prst="rect">
              <a:avLst/>
            </a:prstGeom>
            <a:solidFill>
              <a:srgbClr val="FFCE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579" y="684"/>
              <a:ext cx="55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Operations</a:t>
              </a:r>
              <a:endParaRPr lang="en-US" sz="1300"/>
            </a:p>
          </p:txBody>
        </p:sp>
        <p:sp>
          <p:nvSpPr>
            <p:cNvPr id="120" name="Rectangle 7"/>
            <p:cNvSpPr>
              <a:spLocks noChangeArrowheads="1"/>
            </p:cNvSpPr>
            <p:nvPr/>
          </p:nvSpPr>
          <p:spPr bwMode="auto">
            <a:xfrm>
              <a:off x="3260" y="854"/>
              <a:ext cx="624" cy="227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8"/>
            <p:cNvSpPr>
              <a:spLocks noChangeArrowheads="1"/>
            </p:cNvSpPr>
            <p:nvPr/>
          </p:nvSpPr>
          <p:spPr bwMode="auto">
            <a:xfrm>
              <a:off x="3239" y="833"/>
              <a:ext cx="623" cy="2273"/>
            </a:xfrm>
            <a:prstGeom prst="rect">
              <a:avLst/>
            </a:prstGeom>
            <a:solidFill>
              <a:srgbClr val="9FFF9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Rectangle 9"/>
            <p:cNvSpPr>
              <a:spLocks noChangeArrowheads="1"/>
            </p:cNvSpPr>
            <p:nvPr/>
          </p:nvSpPr>
          <p:spPr bwMode="auto">
            <a:xfrm>
              <a:off x="3288" y="876"/>
              <a:ext cx="52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Fulfillment</a:t>
              </a:r>
              <a:endParaRPr lang="en-US" sz="1300" b="0">
                <a:latin typeface="Arial" charset="0"/>
              </a:endParaRPr>
            </a:p>
          </p:txBody>
        </p:sp>
        <p:sp>
          <p:nvSpPr>
            <p:cNvPr id="123" name="Rectangle 10"/>
            <p:cNvSpPr>
              <a:spLocks noChangeArrowheads="1"/>
            </p:cNvSpPr>
            <p:nvPr/>
          </p:nvSpPr>
          <p:spPr bwMode="auto">
            <a:xfrm>
              <a:off x="3877" y="854"/>
              <a:ext cx="616" cy="227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Rectangle 11"/>
            <p:cNvSpPr>
              <a:spLocks noChangeArrowheads="1"/>
            </p:cNvSpPr>
            <p:nvPr/>
          </p:nvSpPr>
          <p:spPr bwMode="auto">
            <a:xfrm>
              <a:off x="3855" y="833"/>
              <a:ext cx="617" cy="2273"/>
            </a:xfrm>
            <a:prstGeom prst="rect">
              <a:avLst/>
            </a:prstGeom>
            <a:solidFill>
              <a:srgbClr val="FF9D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Rectangle 12"/>
            <p:cNvSpPr>
              <a:spLocks noChangeArrowheads="1"/>
            </p:cNvSpPr>
            <p:nvPr/>
          </p:nvSpPr>
          <p:spPr bwMode="auto">
            <a:xfrm>
              <a:off x="3898" y="876"/>
              <a:ext cx="53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Assurance</a:t>
              </a:r>
              <a:endParaRPr lang="en-US" sz="1300" b="0">
                <a:latin typeface="Arial" charset="0"/>
              </a:endParaRPr>
            </a:p>
          </p:txBody>
        </p:sp>
        <p:sp>
          <p:nvSpPr>
            <p:cNvPr id="126" name="Rectangle 13"/>
            <p:cNvSpPr>
              <a:spLocks noChangeArrowheads="1"/>
            </p:cNvSpPr>
            <p:nvPr/>
          </p:nvSpPr>
          <p:spPr bwMode="auto">
            <a:xfrm>
              <a:off x="4486" y="854"/>
              <a:ext cx="624" cy="227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Rectangle 14"/>
            <p:cNvSpPr>
              <a:spLocks noChangeArrowheads="1"/>
            </p:cNvSpPr>
            <p:nvPr/>
          </p:nvSpPr>
          <p:spPr bwMode="auto">
            <a:xfrm>
              <a:off x="4465" y="833"/>
              <a:ext cx="617" cy="2273"/>
            </a:xfrm>
            <a:prstGeom prst="rect">
              <a:avLst/>
            </a:prstGeom>
            <a:solidFill>
              <a:srgbClr val="79D9D5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Rectangle 15"/>
            <p:cNvSpPr>
              <a:spLocks noChangeArrowheads="1"/>
            </p:cNvSpPr>
            <p:nvPr/>
          </p:nvSpPr>
          <p:spPr bwMode="auto">
            <a:xfrm>
              <a:off x="4608" y="876"/>
              <a:ext cx="31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Billing</a:t>
              </a:r>
              <a:endParaRPr lang="en-US" sz="1300" b="0">
                <a:latin typeface="Arial" charset="0"/>
              </a:endParaRPr>
            </a:p>
          </p:txBody>
        </p:sp>
        <p:sp>
          <p:nvSpPr>
            <p:cNvPr id="129" name="Rectangle 16"/>
            <p:cNvSpPr>
              <a:spLocks noChangeArrowheads="1"/>
            </p:cNvSpPr>
            <p:nvPr/>
          </p:nvSpPr>
          <p:spPr bwMode="auto">
            <a:xfrm>
              <a:off x="2629" y="854"/>
              <a:ext cx="595" cy="227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17"/>
            <p:cNvSpPr>
              <a:spLocks noChangeArrowheads="1"/>
            </p:cNvSpPr>
            <p:nvPr/>
          </p:nvSpPr>
          <p:spPr bwMode="auto">
            <a:xfrm>
              <a:off x="2608" y="833"/>
              <a:ext cx="595" cy="2273"/>
            </a:xfrm>
            <a:prstGeom prst="rect">
              <a:avLst/>
            </a:prstGeom>
            <a:solidFill>
              <a:srgbClr val="FFFF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18"/>
            <p:cNvSpPr>
              <a:spLocks noChangeArrowheads="1"/>
            </p:cNvSpPr>
            <p:nvPr/>
          </p:nvSpPr>
          <p:spPr bwMode="auto">
            <a:xfrm>
              <a:off x="2650" y="876"/>
              <a:ext cx="42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Operations</a:t>
              </a:r>
              <a:endParaRPr lang="en-US" b="0"/>
            </a:p>
          </p:txBody>
        </p:sp>
        <p:sp>
          <p:nvSpPr>
            <p:cNvPr id="132" name="Rectangle 19"/>
            <p:cNvSpPr>
              <a:spLocks noChangeArrowheads="1"/>
            </p:cNvSpPr>
            <p:nvPr/>
          </p:nvSpPr>
          <p:spPr bwMode="auto">
            <a:xfrm>
              <a:off x="2650" y="968"/>
              <a:ext cx="38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Support &amp;</a:t>
              </a:r>
              <a:endParaRPr lang="en-US" b="0"/>
            </a:p>
          </p:txBody>
        </p:sp>
        <p:sp>
          <p:nvSpPr>
            <p:cNvPr id="133" name="Rectangle 20"/>
            <p:cNvSpPr>
              <a:spLocks noChangeArrowheads="1"/>
            </p:cNvSpPr>
            <p:nvPr/>
          </p:nvSpPr>
          <p:spPr bwMode="auto">
            <a:xfrm>
              <a:off x="2650" y="1060"/>
              <a:ext cx="39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Readiness</a:t>
              </a:r>
              <a:endParaRPr lang="en-US" b="0"/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2650" y="1265"/>
              <a:ext cx="2432" cy="34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22"/>
            <p:cNvSpPr>
              <a:spLocks noChangeArrowheads="1"/>
            </p:cNvSpPr>
            <p:nvPr/>
          </p:nvSpPr>
          <p:spPr bwMode="auto">
            <a:xfrm>
              <a:off x="2629" y="1237"/>
              <a:ext cx="2431" cy="34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Rectangle 23"/>
            <p:cNvSpPr>
              <a:spLocks noChangeArrowheads="1"/>
            </p:cNvSpPr>
            <p:nvPr/>
          </p:nvSpPr>
          <p:spPr bwMode="auto">
            <a:xfrm>
              <a:off x="2672" y="1286"/>
              <a:ext cx="138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Customer Relationship Management</a:t>
              </a:r>
              <a:endParaRPr lang="en-US" b="0"/>
            </a:p>
          </p:txBody>
        </p:sp>
        <p:sp>
          <p:nvSpPr>
            <p:cNvPr id="137" name="Rectangle 24"/>
            <p:cNvSpPr>
              <a:spLocks noChangeArrowheads="1"/>
            </p:cNvSpPr>
            <p:nvPr/>
          </p:nvSpPr>
          <p:spPr bwMode="auto">
            <a:xfrm>
              <a:off x="2650" y="1718"/>
              <a:ext cx="2432" cy="34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Rectangle 25"/>
            <p:cNvSpPr>
              <a:spLocks noChangeArrowheads="1"/>
            </p:cNvSpPr>
            <p:nvPr/>
          </p:nvSpPr>
          <p:spPr bwMode="auto">
            <a:xfrm>
              <a:off x="2629" y="1690"/>
              <a:ext cx="2431" cy="34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26"/>
            <p:cNvSpPr>
              <a:spLocks noChangeArrowheads="1"/>
            </p:cNvSpPr>
            <p:nvPr/>
          </p:nvSpPr>
          <p:spPr bwMode="auto">
            <a:xfrm>
              <a:off x="2672" y="1740"/>
              <a:ext cx="131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Service Management &amp; Operations</a:t>
              </a:r>
              <a:endParaRPr lang="en-US" b="0"/>
            </a:p>
          </p:txBody>
        </p:sp>
        <p:sp>
          <p:nvSpPr>
            <p:cNvPr id="140" name="Rectangle 27"/>
            <p:cNvSpPr>
              <a:spLocks noChangeArrowheads="1"/>
            </p:cNvSpPr>
            <p:nvPr/>
          </p:nvSpPr>
          <p:spPr bwMode="auto">
            <a:xfrm>
              <a:off x="2650" y="2193"/>
              <a:ext cx="2432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Rectangle 28"/>
            <p:cNvSpPr>
              <a:spLocks noChangeArrowheads="1"/>
            </p:cNvSpPr>
            <p:nvPr/>
          </p:nvSpPr>
          <p:spPr bwMode="auto">
            <a:xfrm>
              <a:off x="2629" y="2172"/>
              <a:ext cx="2431" cy="36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Rectangle 29"/>
            <p:cNvSpPr>
              <a:spLocks noChangeArrowheads="1"/>
            </p:cNvSpPr>
            <p:nvPr/>
          </p:nvSpPr>
          <p:spPr bwMode="auto">
            <a:xfrm>
              <a:off x="2672" y="2214"/>
              <a:ext cx="139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Resource Management &amp; Operations</a:t>
              </a:r>
              <a:endParaRPr lang="en-US" b="0"/>
            </a:p>
          </p:txBody>
        </p:sp>
        <p:sp>
          <p:nvSpPr>
            <p:cNvPr id="143" name="Rectangle 30"/>
            <p:cNvSpPr>
              <a:spLocks noChangeArrowheads="1"/>
            </p:cNvSpPr>
            <p:nvPr/>
          </p:nvSpPr>
          <p:spPr bwMode="auto">
            <a:xfrm>
              <a:off x="2650" y="2689"/>
              <a:ext cx="2432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31"/>
            <p:cNvSpPr>
              <a:spLocks noChangeArrowheads="1"/>
            </p:cNvSpPr>
            <p:nvPr/>
          </p:nvSpPr>
          <p:spPr bwMode="auto">
            <a:xfrm>
              <a:off x="2629" y="2667"/>
              <a:ext cx="2431" cy="36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Rectangle 32"/>
            <p:cNvSpPr>
              <a:spLocks noChangeArrowheads="1"/>
            </p:cNvSpPr>
            <p:nvPr/>
          </p:nvSpPr>
          <p:spPr bwMode="auto">
            <a:xfrm>
              <a:off x="2672" y="2710"/>
              <a:ext cx="16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Supplier/Partner Relationship Management</a:t>
              </a:r>
              <a:endParaRPr lang="en-US" b="0"/>
            </a:p>
          </p:txBody>
        </p:sp>
        <p:sp>
          <p:nvSpPr>
            <p:cNvPr id="146" name="Rectangle 33"/>
            <p:cNvSpPr>
              <a:spLocks noChangeArrowheads="1"/>
            </p:cNvSpPr>
            <p:nvPr/>
          </p:nvSpPr>
          <p:spPr bwMode="auto">
            <a:xfrm>
              <a:off x="2693" y="2257"/>
              <a:ext cx="14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34"/>
            <p:cNvSpPr>
              <a:spLocks noChangeArrowheads="1"/>
            </p:cNvSpPr>
            <p:nvPr/>
          </p:nvSpPr>
          <p:spPr bwMode="auto">
            <a:xfrm>
              <a:off x="2742" y="2306"/>
              <a:ext cx="134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(Application, Computing and Network)</a:t>
              </a:r>
              <a:endParaRPr lang="en-US" b="0"/>
            </a:p>
          </p:txBody>
        </p:sp>
      </p:grpSp>
      <p:grpSp>
        <p:nvGrpSpPr>
          <p:cNvPr id="148" name="Group 35"/>
          <p:cNvGrpSpPr>
            <a:grpSpLocks/>
          </p:cNvGrpSpPr>
          <p:nvPr/>
        </p:nvGrpSpPr>
        <p:grpSpPr bwMode="auto">
          <a:xfrm>
            <a:off x="785813" y="5018088"/>
            <a:ext cx="7466012" cy="1387475"/>
            <a:chOff x="495" y="3255"/>
            <a:chExt cx="4703" cy="874"/>
          </a:xfrm>
        </p:grpSpPr>
        <p:sp>
          <p:nvSpPr>
            <p:cNvPr id="149" name="AutoShape 36"/>
            <p:cNvSpPr>
              <a:spLocks noChangeArrowheads="1"/>
            </p:cNvSpPr>
            <p:nvPr/>
          </p:nvSpPr>
          <p:spPr bwMode="auto">
            <a:xfrm>
              <a:off x="519" y="3279"/>
              <a:ext cx="4679" cy="850"/>
            </a:xfrm>
            <a:prstGeom prst="roundRect">
              <a:avLst>
                <a:gd name="adj" fmla="val 6667"/>
              </a:avLst>
            </a:prstGeom>
            <a:solidFill>
              <a:srgbClr val="808080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AutoShape 37"/>
            <p:cNvSpPr>
              <a:spLocks noChangeArrowheads="1"/>
            </p:cNvSpPr>
            <p:nvPr/>
          </p:nvSpPr>
          <p:spPr bwMode="auto">
            <a:xfrm>
              <a:off x="495" y="3255"/>
              <a:ext cx="4679" cy="850"/>
            </a:xfrm>
            <a:prstGeom prst="roundRect">
              <a:avLst>
                <a:gd name="adj" fmla="val 6667"/>
              </a:avLst>
            </a:prstGeom>
            <a:solidFill>
              <a:srgbClr val="C0C0C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38"/>
            <p:cNvSpPr>
              <a:spLocks noChangeArrowheads="1"/>
            </p:cNvSpPr>
            <p:nvPr/>
          </p:nvSpPr>
          <p:spPr bwMode="auto">
            <a:xfrm>
              <a:off x="592" y="3305"/>
              <a:ext cx="58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Enterprise </a:t>
              </a:r>
            </a:p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Management</a:t>
              </a:r>
              <a:endParaRPr lang="en-US" sz="1200"/>
            </a:p>
          </p:txBody>
        </p:sp>
        <p:sp>
          <p:nvSpPr>
            <p:cNvPr id="152" name="Rectangle 39"/>
            <p:cNvSpPr>
              <a:spLocks noChangeArrowheads="1"/>
            </p:cNvSpPr>
            <p:nvPr/>
          </p:nvSpPr>
          <p:spPr bwMode="auto">
            <a:xfrm>
              <a:off x="1305" y="3305"/>
              <a:ext cx="737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40"/>
            <p:cNvSpPr>
              <a:spLocks noChangeArrowheads="1"/>
            </p:cNvSpPr>
            <p:nvPr/>
          </p:nvSpPr>
          <p:spPr bwMode="auto">
            <a:xfrm>
              <a:off x="1296" y="3276"/>
              <a:ext cx="730" cy="37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Rectangle 41"/>
            <p:cNvSpPr>
              <a:spLocks noChangeArrowheads="1"/>
            </p:cNvSpPr>
            <p:nvPr/>
          </p:nvSpPr>
          <p:spPr bwMode="auto">
            <a:xfrm>
              <a:off x="1338" y="3326"/>
              <a:ext cx="42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Strategic &amp;</a:t>
              </a:r>
              <a:endParaRPr lang="en-US" b="0"/>
            </a:p>
          </p:txBody>
        </p:sp>
        <p:sp>
          <p:nvSpPr>
            <p:cNvPr id="155" name="Rectangle 42"/>
            <p:cNvSpPr>
              <a:spLocks noChangeArrowheads="1"/>
            </p:cNvSpPr>
            <p:nvPr/>
          </p:nvSpPr>
          <p:spPr bwMode="auto">
            <a:xfrm>
              <a:off x="1338" y="3418"/>
              <a:ext cx="39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Enterprise</a:t>
              </a:r>
              <a:endParaRPr lang="en-US" b="0"/>
            </a:p>
          </p:txBody>
        </p:sp>
        <p:sp>
          <p:nvSpPr>
            <p:cNvPr id="156" name="Rectangle 43"/>
            <p:cNvSpPr>
              <a:spLocks noChangeArrowheads="1"/>
            </p:cNvSpPr>
            <p:nvPr/>
          </p:nvSpPr>
          <p:spPr bwMode="auto">
            <a:xfrm>
              <a:off x="1338" y="3510"/>
              <a:ext cx="33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Planning</a:t>
              </a:r>
              <a:endParaRPr lang="en-US" b="0"/>
            </a:p>
          </p:txBody>
        </p:sp>
        <p:sp>
          <p:nvSpPr>
            <p:cNvPr id="157" name="Rectangle 44"/>
            <p:cNvSpPr>
              <a:spLocks noChangeArrowheads="1"/>
            </p:cNvSpPr>
            <p:nvPr/>
          </p:nvSpPr>
          <p:spPr bwMode="auto">
            <a:xfrm>
              <a:off x="1305" y="3708"/>
              <a:ext cx="737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Rectangle 45"/>
            <p:cNvSpPr>
              <a:spLocks noChangeArrowheads="1"/>
            </p:cNvSpPr>
            <p:nvPr/>
          </p:nvSpPr>
          <p:spPr bwMode="auto">
            <a:xfrm>
              <a:off x="1296" y="3687"/>
              <a:ext cx="730" cy="36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Rectangle 46"/>
            <p:cNvSpPr>
              <a:spLocks noChangeArrowheads="1"/>
            </p:cNvSpPr>
            <p:nvPr/>
          </p:nvSpPr>
          <p:spPr bwMode="auto">
            <a:xfrm>
              <a:off x="1338" y="3729"/>
              <a:ext cx="66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Financial &amp; Asset</a:t>
              </a:r>
              <a:endParaRPr lang="en-US" b="0"/>
            </a:p>
          </p:txBody>
        </p:sp>
        <p:sp>
          <p:nvSpPr>
            <p:cNvPr id="160" name="Rectangle 47"/>
            <p:cNvSpPr>
              <a:spLocks noChangeArrowheads="1"/>
            </p:cNvSpPr>
            <p:nvPr/>
          </p:nvSpPr>
          <p:spPr bwMode="auto">
            <a:xfrm>
              <a:off x="1338" y="3822"/>
              <a:ext cx="48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Management</a:t>
              </a:r>
              <a:endParaRPr lang="en-US" b="0"/>
            </a:p>
          </p:txBody>
        </p:sp>
        <p:sp>
          <p:nvSpPr>
            <p:cNvPr id="161" name="Rectangle 48"/>
            <p:cNvSpPr>
              <a:spLocks noChangeArrowheads="1"/>
            </p:cNvSpPr>
            <p:nvPr/>
          </p:nvSpPr>
          <p:spPr bwMode="auto">
            <a:xfrm>
              <a:off x="4054" y="3708"/>
              <a:ext cx="1098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49"/>
            <p:cNvSpPr>
              <a:spLocks noChangeArrowheads="1"/>
            </p:cNvSpPr>
            <p:nvPr/>
          </p:nvSpPr>
          <p:spPr bwMode="auto">
            <a:xfrm>
              <a:off x="4032" y="3687"/>
              <a:ext cx="1099" cy="36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Rectangle 50"/>
            <p:cNvSpPr>
              <a:spLocks noChangeArrowheads="1"/>
            </p:cNvSpPr>
            <p:nvPr/>
          </p:nvSpPr>
          <p:spPr bwMode="auto">
            <a:xfrm>
              <a:off x="4082" y="3729"/>
              <a:ext cx="68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Enterprise Quality</a:t>
              </a:r>
              <a:endParaRPr lang="en-US" b="0"/>
            </a:p>
          </p:txBody>
        </p:sp>
        <p:sp>
          <p:nvSpPr>
            <p:cNvPr id="164" name="Rectangle 51"/>
            <p:cNvSpPr>
              <a:spLocks noChangeArrowheads="1"/>
            </p:cNvSpPr>
            <p:nvPr/>
          </p:nvSpPr>
          <p:spPr bwMode="auto">
            <a:xfrm>
              <a:off x="4082" y="3822"/>
              <a:ext cx="103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Management, Process &amp;  IT</a:t>
              </a:r>
              <a:endParaRPr lang="en-US" b="0"/>
            </a:p>
          </p:txBody>
        </p:sp>
        <p:sp>
          <p:nvSpPr>
            <p:cNvPr id="165" name="Rectangle 52"/>
            <p:cNvSpPr>
              <a:spLocks noChangeArrowheads="1"/>
            </p:cNvSpPr>
            <p:nvPr/>
          </p:nvSpPr>
          <p:spPr bwMode="auto">
            <a:xfrm>
              <a:off x="4082" y="3914"/>
              <a:ext cx="90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Planning &amp; Architecture</a:t>
              </a:r>
              <a:endParaRPr lang="en-US" b="0"/>
            </a:p>
          </p:txBody>
        </p:sp>
        <p:sp>
          <p:nvSpPr>
            <p:cNvPr id="166" name="Rectangle 53"/>
            <p:cNvSpPr>
              <a:spLocks noChangeArrowheads="1"/>
            </p:cNvSpPr>
            <p:nvPr/>
          </p:nvSpPr>
          <p:spPr bwMode="auto">
            <a:xfrm>
              <a:off x="2998" y="3305"/>
              <a:ext cx="959" cy="29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Rectangle 54"/>
            <p:cNvSpPr>
              <a:spLocks noChangeArrowheads="1"/>
            </p:cNvSpPr>
            <p:nvPr/>
          </p:nvSpPr>
          <p:spPr bwMode="auto">
            <a:xfrm>
              <a:off x="2976" y="3276"/>
              <a:ext cx="960" cy="305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Rectangle 55"/>
            <p:cNvSpPr>
              <a:spLocks noChangeArrowheads="1"/>
            </p:cNvSpPr>
            <p:nvPr/>
          </p:nvSpPr>
          <p:spPr bwMode="auto">
            <a:xfrm>
              <a:off x="3019" y="3326"/>
              <a:ext cx="87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Stakeholder &amp; External</a:t>
              </a:r>
              <a:endParaRPr lang="en-US" b="0"/>
            </a:p>
          </p:txBody>
        </p:sp>
        <p:sp>
          <p:nvSpPr>
            <p:cNvPr id="169" name="Rectangle 56"/>
            <p:cNvSpPr>
              <a:spLocks noChangeArrowheads="1"/>
            </p:cNvSpPr>
            <p:nvPr/>
          </p:nvSpPr>
          <p:spPr bwMode="auto">
            <a:xfrm>
              <a:off x="3019" y="3418"/>
              <a:ext cx="86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Relations Management</a:t>
              </a:r>
              <a:endParaRPr lang="en-US" b="0"/>
            </a:p>
          </p:txBody>
        </p:sp>
        <p:sp>
          <p:nvSpPr>
            <p:cNvPr id="170" name="Rectangle 57"/>
            <p:cNvSpPr>
              <a:spLocks noChangeArrowheads="1"/>
            </p:cNvSpPr>
            <p:nvPr/>
          </p:nvSpPr>
          <p:spPr bwMode="auto">
            <a:xfrm>
              <a:off x="2090" y="3305"/>
              <a:ext cx="843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Rectangle 58"/>
            <p:cNvSpPr>
              <a:spLocks noChangeArrowheads="1"/>
            </p:cNvSpPr>
            <p:nvPr/>
          </p:nvSpPr>
          <p:spPr bwMode="auto">
            <a:xfrm>
              <a:off x="2068" y="3276"/>
              <a:ext cx="844" cy="37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Rectangle 59"/>
            <p:cNvSpPr>
              <a:spLocks noChangeArrowheads="1"/>
            </p:cNvSpPr>
            <p:nvPr/>
          </p:nvSpPr>
          <p:spPr bwMode="auto">
            <a:xfrm>
              <a:off x="2111" y="3326"/>
              <a:ext cx="76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Brand Management,</a:t>
              </a:r>
              <a:endParaRPr lang="en-US" b="0"/>
            </a:p>
          </p:txBody>
        </p:sp>
        <p:sp>
          <p:nvSpPr>
            <p:cNvPr id="173" name="Rectangle 60"/>
            <p:cNvSpPr>
              <a:spLocks noChangeArrowheads="1"/>
            </p:cNvSpPr>
            <p:nvPr/>
          </p:nvSpPr>
          <p:spPr bwMode="auto">
            <a:xfrm>
              <a:off x="2111" y="3418"/>
              <a:ext cx="7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Market Research &amp;</a:t>
              </a:r>
              <a:endParaRPr lang="en-US" b="0"/>
            </a:p>
          </p:txBody>
        </p:sp>
        <p:sp>
          <p:nvSpPr>
            <p:cNvPr id="174" name="Rectangle 61"/>
            <p:cNvSpPr>
              <a:spLocks noChangeArrowheads="1"/>
            </p:cNvSpPr>
            <p:nvPr/>
          </p:nvSpPr>
          <p:spPr bwMode="auto">
            <a:xfrm>
              <a:off x="2111" y="3510"/>
              <a:ext cx="4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Advertising</a:t>
              </a:r>
              <a:endParaRPr lang="en-US" b="0"/>
            </a:p>
          </p:txBody>
        </p:sp>
        <p:sp>
          <p:nvSpPr>
            <p:cNvPr id="175" name="Rectangle 62"/>
            <p:cNvSpPr>
              <a:spLocks noChangeArrowheads="1"/>
            </p:cNvSpPr>
            <p:nvPr/>
          </p:nvSpPr>
          <p:spPr bwMode="auto">
            <a:xfrm>
              <a:off x="2090" y="3708"/>
              <a:ext cx="843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63"/>
            <p:cNvSpPr>
              <a:spLocks noChangeArrowheads="1"/>
            </p:cNvSpPr>
            <p:nvPr/>
          </p:nvSpPr>
          <p:spPr bwMode="auto">
            <a:xfrm>
              <a:off x="2068" y="3687"/>
              <a:ext cx="844" cy="36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Rectangle 64"/>
            <p:cNvSpPr>
              <a:spLocks noChangeArrowheads="1"/>
            </p:cNvSpPr>
            <p:nvPr/>
          </p:nvSpPr>
          <p:spPr bwMode="auto">
            <a:xfrm>
              <a:off x="2111" y="3729"/>
              <a:ext cx="70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Human Resources</a:t>
              </a:r>
              <a:endParaRPr lang="en-US" b="0"/>
            </a:p>
          </p:txBody>
        </p:sp>
        <p:sp>
          <p:nvSpPr>
            <p:cNvPr id="178" name="Rectangle 65"/>
            <p:cNvSpPr>
              <a:spLocks noChangeArrowheads="1"/>
            </p:cNvSpPr>
            <p:nvPr/>
          </p:nvSpPr>
          <p:spPr bwMode="auto">
            <a:xfrm>
              <a:off x="2111" y="3822"/>
              <a:ext cx="48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Management</a:t>
              </a:r>
              <a:endParaRPr lang="en-US" b="0"/>
            </a:p>
          </p:txBody>
        </p:sp>
        <p:sp>
          <p:nvSpPr>
            <p:cNvPr id="179" name="Rectangle 66"/>
            <p:cNvSpPr>
              <a:spLocks noChangeArrowheads="1"/>
            </p:cNvSpPr>
            <p:nvPr/>
          </p:nvSpPr>
          <p:spPr bwMode="auto">
            <a:xfrm>
              <a:off x="4053" y="3305"/>
              <a:ext cx="1099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Rectangle 67"/>
            <p:cNvSpPr>
              <a:spLocks noChangeArrowheads="1"/>
            </p:cNvSpPr>
            <p:nvPr/>
          </p:nvSpPr>
          <p:spPr bwMode="auto">
            <a:xfrm>
              <a:off x="4032" y="3276"/>
              <a:ext cx="1099" cy="37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Rectangle 68"/>
            <p:cNvSpPr>
              <a:spLocks noChangeArrowheads="1"/>
            </p:cNvSpPr>
            <p:nvPr/>
          </p:nvSpPr>
          <p:spPr bwMode="auto">
            <a:xfrm>
              <a:off x="4080" y="3326"/>
              <a:ext cx="71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Disaster Recovery,</a:t>
              </a:r>
              <a:endParaRPr lang="en-US" b="0"/>
            </a:p>
          </p:txBody>
        </p:sp>
        <p:sp>
          <p:nvSpPr>
            <p:cNvPr id="182" name="Rectangle 69"/>
            <p:cNvSpPr>
              <a:spLocks noChangeArrowheads="1"/>
            </p:cNvSpPr>
            <p:nvPr/>
          </p:nvSpPr>
          <p:spPr bwMode="auto">
            <a:xfrm>
              <a:off x="4080" y="3418"/>
              <a:ext cx="63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Security &amp; Fraud</a:t>
              </a:r>
              <a:endParaRPr lang="en-US" b="0"/>
            </a:p>
          </p:txBody>
        </p:sp>
        <p:sp>
          <p:nvSpPr>
            <p:cNvPr id="183" name="Rectangle 70"/>
            <p:cNvSpPr>
              <a:spLocks noChangeArrowheads="1"/>
            </p:cNvSpPr>
            <p:nvPr/>
          </p:nvSpPr>
          <p:spPr bwMode="auto">
            <a:xfrm>
              <a:off x="4080" y="3510"/>
              <a:ext cx="48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Management</a:t>
              </a:r>
              <a:endParaRPr lang="en-US" b="0"/>
            </a:p>
          </p:txBody>
        </p:sp>
        <p:sp>
          <p:nvSpPr>
            <p:cNvPr id="184" name="Rectangle 71"/>
            <p:cNvSpPr>
              <a:spLocks noChangeArrowheads="1"/>
            </p:cNvSpPr>
            <p:nvPr/>
          </p:nvSpPr>
          <p:spPr bwMode="auto">
            <a:xfrm>
              <a:off x="2996" y="3645"/>
              <a:ext cx="964" cy="43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Rectangle 72"/>
            <p:cNvSpPr>
              <a:spLocks noChangeArrowheads="1"/>
            </p:cNvSpPr>
            <p:nvPr/>
          </p:nvSpPr>
          <p:spPr bwMode="auto">
            <a:xfrm>
              <a:off x="2987" y="3616"/>
              <a:ext cx="955" cy="43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Rectangle 73"/>
            <p:cNvSpPr>
              <a:spLocks noChangeArrowheads="1"/>
            </p:cNvSpPr>
            <p:nvPr/>
          </p:nvSpPr>
          <p:spPr bwMode="auto">
            <a:xfrm>
              <a:off x="3037" y="3666"/>
              <a:ext cx="43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Research &amp;</a:t>
              </a:r>
              <a:endParaRPr lang="en-US" b="0"/>
            </a:p>
          </p:txBody>
        </p:sp>
        <p:sp>
          <p:nvSpPr>
            <p:cNvPr id="187" name="Rectangle 74"/>
            <p:cNvSpPr>
              <a:spLocks noChangeArrowheads="1"/>
            </p:cNvSpPr>
            <p:nvPr/>
          </p:nvSpPr>
          <p:spPr bwMode="auto">
            <a:xfrm>
              <a:off x="3037" y="3758"/>
              <a:ext cx="5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Development,</a:t>
              </a:r>
              <a:endParaRPr lang="en-US" b="0"/>
            </a:p>
          </p:txBody>
        </p:sp>
        <p:sp>
          <p:nvSpPr>
            <p:cNvPr id="188" name="Rectangle 75"/>
            <p:cNvSpPr>
              <a:spLocks noChangeArrowheads="1"/>
            </p:cNvSpPr>
            <p:nvPr/>
          </p:nvSpPr>
          <p:spPr bwMode="auto">
            <a:xfrm>
              <a:off x="3037" y="3850"/>
              <a:ext cx="44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Technology</a:t>
              </a:r>
              <a:endParaRPr lang="en-US" b="0"/>
            </a:p>
          </p:txBody>
        </p:sp>
        <p:sp>
          <p:nvSpPr>
            <p:cNvPr id="189" name="Rectangle 76"/>
            <p:cNvSpPr>
              <a:spLocks noChangeArrowheads="1"/>
            </p:cNvSpPr>
            <p:nvPr/>
          </p:nvSpPr>
          <p:spPr bwMode="auto">
            <a:xfrm>
              <a:off x="3037" y="3942"/>
              <a:ext cx="43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Acquisition</a:t>
              </a:r>
              <a:endParaRPr lang="en-US" b="0"/>
            </a:p>
          </p:txBody>
        </p:sp>
      </p:grpSp>
      <p:grpSp>
        <p:nvGrpSpPr>
          <p:cNvPr id="190" name="Group 77"/>
          <p:cNvGrpSpPr>
            <a:grpSpLocks/>
          </p:cNvGrpSpPr>
          <p:nvPr/>
        </p:nvGrpSpPr>
        <p:grpSpPr bwMode="auto">
          <a:xfrm>
            <a:off x="762000" y="844550"/>
            <a:ext cx="3214688" cy="4117975"/>
            <a:chOff x="480" y="626"/>
            <a:chExt cx="2025" cy="2594"/>
          </a:xfrm>
        </p:grpSpPr>
        <p:sp>
          <p:nvSpPr>
            <p:cNvPr id="191" name="Rectangle 78"/>
            <p:cNvSpPr>
              <a:spLocks noChangeArrowheads="1"/>
            </p:cNvSpPr>
            <p:nvPr/>
          </p:nvSpPr>
          <p:spPr bwMode="auto">
            <a:xfrm>
              <a:off x="499" y="648"/>
              <a:ext cx="2006" cy="257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Rectangle 79"/>
            <p:cNvSpPr>
              <a:spLocks noChangeArrowheads="1"/>
            </p:cNvSpPr>
            <p:nvPr/>
          </p:nvSpPr>
          <p:spPr bwMode="auto">
            <a:xfrm>
              <a:off x="480" y="626"/>
              <a:ext cx="2006" cy="2571"/>
            </a:xfrm>
            <a:prstGeom prst="rect">
              <a:avLst/>
            </a:prstGeom>
            <a:solidFill>
              <a:srgbClr val="B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Rectangle 80"/>
            <p:cNvSpPr>
              <a:spLocks noChangeArrowheads="1"/>
            </p:cNvSpPr>
            <p:nvPr/>
          </p:nvSpPr>
          <p:spPr bwMode="auto">
            <a:xfrm>
              <a:off x="538" y="685"/>
              <a:ext cx="16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Strategy, Infrastructure &amp; Product</a:t>
              </a:r>
              <a:endParaRPr lang="en-US" sz="1300"/>
            </a:p>
          </p:txBody>
        </p:sp>
        <p:sp>
          <p:nvSpPr>
            <p:cNvPr id="194" name="Rectangle 81"/>
            <p:cNvSpPr>
              <a:spLocks noChangeArrowheads="1"/>
            </p:cNvSpPr>
            <p:nvPr/>
          </p:nvSpPr>
          <p:spPr bwMode="auto">
            <a:xfrm>
              <a:off x="1849" y="864"/>
              <a:ext cx="602" cy="225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Rectangle 82"/>
            <p:cNvSpPr>
              <a:spLocks noChangeArrowheads="1"/>
            </p:cNvSpPr>
            <p:nvPr/>
          </p:nvSpPr>
          <p:spPr bwMode="auto">
            <a:xfrm>
              <a:off x="1828" y="836"/>
              <a:ext cx="595" cy="2264"/>
            </a:xfrm>
            <a:prstGeom prst="rect">
              <a:avLst/>
            </a:prstGeom>
            <a:solidFill>
              <a:srgbClr val="FDCE42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Rectangle 83"/>
            <p:cNvSpPr>
              <a:spLocks noChangeArrowheads="1"/>
            </p:cNvSpPr>
            <p:nvPr/>
          </p:nvSpPr>
          <p:spPr bwMode="auto">
            <a:xfrm>
              <a:off x="1877" y="886"/>
              <a:ext cx="30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Product</a:t>
              </a:r>
              <a:endParaRPr lang="en-US" b="0"/>
            </a:p>
          </p:txBody>
        </p:sp>
        <p:sp>
          <p:nvSpPr>
            <p:cNvPr id="197" name="Rectangle 84"/>
            <p:cNvSpPr>
              <a:spLocks noChangeArrowheads="1"/>
            </p:cNvSpPr>
            <p:nvPr/>
          </p:nvSpPr>
          <p:spPr bwMode="auto">
            <a:xfrm>
              <a:off x="1877" y="978"/>
              <a:ext cx="3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Lifecycle</a:t>
              </a:r>
              <a:endParaRPr lang="en-US" b="0"/>
            </a:p>
          </p:txBody>
        </p:sp>
        <p:sp>
          <p:nvSpPr>
            <p:cNvPr id="198" name="Rectangle 85"/>
            <p:cNvSpPr>
              <a:spLocks noChangeArrowheads="1"/>
            </p:cNvSpPr>
            <p:nvPr/>
          </p:nvSpPr>
          <p:spPr bwMode="auto">
            <a:xfrm>
              <a:off x="1877" y="1070"/>
              <a:ext cx="48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Management</a:t>
              </a:r>
              <a:endParaRPr lang="en-US" b="0"/>
            </a:p>
          </p:txBody>
        </p:sp>
        <p:sp>
          <p:nvSpPr>
            <p:cNvPr id="199" name="Rectangle 86"/>
            <p:cNvSpPr>
              <a:spLocks noChangeArrowheads="1"/>
            </p:cNvSpPr>
            <p:nvPr/>
          </p:nvSpPr>
          <p:spPr bwMode="auto">
            <a:xfrm>
              <a:off x="1194" y="864"/>
              <a:ext cx="617" cy="225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Rectangle 87"/>
            <p:cNvSpPr>
              <a:spLocks noChangeArrowheads="1"/>
            </p:cNvSpPr>
            <p:nvPr/>
          </p:nvSpPr>
          <p:spPr bwMode="auto">
            <a:xfrm>
              <a:off x="1173" y="836"/>
              <a:ext cx="616" cy="2264"/>
            </a:xfrm>
            <a:prstGeom prst="rect">
              <a:avLst/>
            </a:prstGeom>
            <a:solidFill>
              <a:srgbClr val="0D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Rectangle 88"/>
            <p:cNvSpPr>
              <a:spLocks noChangeArrowheads="1"/>
            </p:cNvSpPr>
            <p:nvPr/>
          </p:nvSpPr>
          <p:spPr bwMode="auto">
            <a:xfrm>
              <a:off x="1239" y="886"/>
              <a:ext cx="51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Infrastructure</a:t>
              </a:r>
              <a:endParaRPr lang="en-US" b="0"/>
            </a:p>
          </p:txBody>
        </p:sp>
        <p:sp>
          <p:nvSpPr>
            <p:cNvPr id="202" name="Rectangle 89"/>
            <p:cNvSpPr>
              <a:spLocks noChangeArrowheads="1"/>
            </p:cNvSpPr>
            <p:nvPr/>
          </p:nvSpPr>
          <p:spPr bwMode="auto">
            <a:xfrm>
              <a:off x="1239" y="978"/>
              <a:ext cx="3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Lifecycle</a:t>
              </a:r>
              <a:endParaRPr lang="en-US" b="0"/>
            </a:p>
          </p:txBody>
        </p:sp>
        <p:sp>
          <p:nvSpPr>
            <p:cNvPr id="203" name="Rectangle 90"/>
            <p:cNvSpPr>
              <a:spLocks noChangeArrowheads="1"/>
            </p:cNvSpPr>
            <p:nvPr/>
          </p:nvSpPr>
          <p:spPr bwMode="auto">
            <a:xfrm>
              <a:off x="1239" y="1070"/>
              <a:ext cx="48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Management</a:t>
              </a:r>
              <a:endParaRPr lang="en-US" b="0"/>
            </a:p>
          </p:txBody>
        </p:sp>
        <p:sp>
          <p:nvSpPr>
            <p:cNvPr id="204" name="Rectangle 91"/>
            <p:cNvSpPr>
              <a:spLocks noChangeArrowheads="1"/>
            </p:cNvSpPr>
            <p:nvPr/>
          </p:nvSpPr>
          <p:spPr bwMode="auto">
            <a:xfrm>
              <a:off x="535" y="864"/>
              <a:ext cx="617" cy="225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Rectangle 92"/>
            <p:cNvSpPr>
              <a:spLocks noChangeArrowheads="1"/>
            </p:cNvSpPr>
            <p:nvPr/>
          </p:nvSpPr>
          <p:spPr bwMode="auto">
            <a:xfrm>
              <a:off x="514" y="836"/>
              <a:ext cx="616" cy="2264"/>
            </a:xfrm>
            <a:prstGeom prst="rect">
              <a:avLst/>
            </a:prstGeom>
            <a:solidFill>
              <a:srgbClr val="CACA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Rectangle 93"/>
            <p:cNvSpPr>
              <a:spLocks noChangeArrowheads="1"/>
            </p:cNvSpPr>
            <p:nvPr/>
          </p:nvSpPr>
          <p:spPr bwMode="auto">
            <a:xfrm>
              <a:off x="580" y="886"/>
              <a:ext cx="39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400040"/>
                  </a:solidFill>
                  <a:latin typeface="Arial" charset="0"/>
                </a:rPr>
                <a:t>Strategy &amp;</a:t>
              </a:r>
              <a:endParaRPr lang="en-US"/>
            </a:p>
          </p:txBody>
        </p:sp>
        <p:sp>
          <p:nvSpPr>
            <p:cNvPr id="207" name="Rectangle 94"/>
            <p:cNvSpPr>
              <a:spLocks noChangeArrowheads="1"/>
            </p:cNvSpPr>
            <p:nvPr/>
          </p:nvSpPr>
          <p:spPr bwMode="auto">
            <a:xfrm>
              <a:off x="580" y="978"/>
              <a:ext cx="29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400040"/>
                  </a:solidFill>
                  <a:latin typeface="Arial" charset="0"/>
                </a:rPr>
                <a:t>Commit</a:t>
              </a:r>
              <a:endParaRPr lang="en-US"/>
            </a:p>
          </p:txBody>
        </p:sp>
        <p:sp>
          <p:nvSpPr>
            <p:cNvPr id="208" name="Rectangle 95"/>
            <p:cNvSpPr>
              <a:spLocks noChangeArrowheads="1"/>
            </p:cNvSpPr>
            <p:nvPr/>
          </p:nvSpPr>
          <p:spPr bwMode="auto">
            <a:xfrm>
              <a:off x="568" y="1264"/>
              <a:ext cx="1843" cy="34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Rectangle 96"/>
            <p:cNvSpPr>
              <a:spLocks noChangeArrowheads="1"/>
            </p:cNvSpPr>
            <p:nvPr/>
          </p:nvSpPr>
          <p:spPr bwMode="auto">
            <a:xfrm>
              <a:off x="547" y="1236"/>
              <a:ext cx="1843" cy="34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97"/>
            <p:cNvSpPr>
              <a:spLocks noChangeArrowheads="1"/>
            </p:cNvSpPr>
            <p:nvPr/>
          </p:nvSpPr>
          <p:spPr bwMode="auto">
            <a:xfrm>
              <a:off x="589" y="1285"/>
              <a:ext cx="118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Marketing &amp; Offer Management</a:t>
              </a:r>
              <a:endParaRPr lang="en-US" b="0"/>
            </a:p>
          </p:txBody>
        </p:sp>
        <p:sp>
          <p:nvSpPr>
            <p:cNvPr id="211" name="Rectangle 98"/>
            <p:cNvSpPr>
              <a:spLocks noChangeArrowheads="1"/>
            </p:cNvSpPr>
            <p:nvPr/>
          </p:nvSpPr>
          <p:spPr bwMode="auto">
            <a:xfrm>
              <a:off x="568" y="1713"/>
              <a:ext cx="1843" cy="34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Rectangle 99"/>
            <p:cNvSpPr>
              <a:spLocks noChangeArrowheads="1"/>
            </p:cNvSpPr>
            <p:nvPr/>
          </p:nvSpPr>
          <p:spPr bwMode="auto">
            <a:xfrm>
              <a:off x="547" y="1692"/>
              <a:ext cx="1843" cy="34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Rectangle 100"/>
            <p:cNvSpPr>
              <a:spLocks noChangeArrowheads="1"/>
            </p:cNvSpPr>
            <p:nvPr/>
          </p:nvSpPr>
          <p:spPr bwMode="auto">
            <a:xfrm>
              <a:off x="589" y="1741"/>
              <a:ext cx="139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Service Development &amp; Management</a:t>
              </a:r>
              <a:endParaRPr lang="en-US" b="0"/>
            </a:p>
          </p:txBody>
        </p:sp>
        <p:sp>
          <p:nvSpPr>
            <p:cNvPr id="214" name="Rectangle 101"/>
            <p:cNvSpPr>
              <a:spLocks noChangeArrowheads="1"/>
            </p:cNvSpPr>
            <p:nvPr/>
          </p:nvSpPr>
          <p:spPr bwMode="auto">
            <a:xfrm>
              <a:off x="568" y="2181"/>
              <a:ext cx="1843" cy="3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Rectangle 102"/>
            <p:cNvSpPr>
              <a:spLocks noChangeArrowheads="1"/>
            </p:cNvSpPr>
            <p:nvPr/>
          </p:nvSpPr>
          <p:spPr bwMode="auto">
            <a:xfrm>
              <a:off x="547" y="2160"/>
              <a:ext cx="1843" cy="36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103"/>
            <p:cNvSpPr>
              <a:spLocks noChangeArrowheads="1"/>
            </p:cNvSpPr>
            <p:nvPr/>
          </p:nvSpPr>
          <p:spPr bwMode="auto">
            <a:xfrm>
              <a:off x="589" y="2202"/>
              <a:ext cx="14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Resource Development &amp; Management</a:t>
              </a:r>
              <a:endParaRPr lang="en-US" b="0"/>
            </a:p>
          </p:txBody>
        </p:sp>
        <p:sp>
          <p:nvSpPr>
            <p:cNvPr id="217" name="Rectangle 104"/>
            <p:cNvSpPr>
              <a:spLocks noChangeArrowheads="1"/>
            </p:cNvSpPr>
            <p:nvPr/>
          </p:nvSpPr>
          <p:spPr bwMode="auto">
            <a:xfrm>
              <a:off x="568" y="2691"/>
              <a:ext cx="1843" cy="369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Rectangle 105"/>
            <p:cNvSpPr>
              <a:spLocks noChangeArrowheads="1"/>
            </p:cNvSpPr>
            <p:nvPr/>
          </p:nvSpPr>
          <p:spPr bwMode="auto">
            <a:xfrm>
              <a:off x="547" y="2670"/>
              <a:ext cx="1843" cy="36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Rectangle 106"/>
            <p:cNvSpPr>
              <a:spLocks noChangeArrowheads="1"/>
            </p:cNvSpPr>
            <p:nvPr/>
          </p:nvSpPr>
          <p:spPr bwMode="auto">
            <a:xfrm>
              <a:off x="589" y="2713"/>
              <a:ext cx="16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Supply Chain Development &amp; Management</a:t>
              </a:r>
              <a:endParaRPr lang="en-US" b="0"/>
            </a:p>
          </p:txBody>
        </p:sp>
        <p:sp>
          <p:nvSpPr>
            <p:cNvPr id="220" name="Rectangle 107"/>
            <p:cNvSpPr>
              <a:spLocks noChangeArrowheads="1"/>
            </p:cNvSpPr>
            <p:nvPr/>
          </p:nvSpPr>
          <p:spPr bwMode="auto">
            <a:xfrm>
              <a:off x="660" y="2245"/>
              <a:ext cx="14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Rectangle 108"/>
            <p:cNvSpPr>
              <a:spLocks noChangeArrowheads="1"/>
            </p:cNvSpPr>
            <p:nvPr/>
          </p:nvSpPr>
          <p:spPr bwMode="auto">
            <a:xfrm>
              <a:off x="703" y="2294"/>
              <a:ext cx="134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(Application, Computing and Network)</a:t>
              </a:r>
              <a:endParaRPr lang="en-US" b="0"/>
            </a:p>
          </p:txBody>
        </p:sp>
      </p:grpSp>
      <p:grpSp>
        <p:nvGrpSpPr>
          <p:cNvPr id="222" name="Group 146"/>
          <p:cNvGrpSpPr>
            <a:grpSpLocks/>
          </p:cNvGrpSpPr>
          <p:nvPr/>
        </p:nvGrpSpPr>
        <p:grpSpPr bwMode="auto">
          <a:xfrm>
            <a:off x="914400" y="533400"/>
            <a:ext cx="7051675" cy="384175"/>
            <a:chOff x="576" y="430"/>
            <a:chExt cx="4442" cy="242"/>
          </a:xfrm>
        </p:grpSpPr>
        <p:sp>
          <p:nvSpPr>
            <p:cNvPr id="223" name="Oval 147"/>
            <p:cNvSpPr>
              <a:spLocks noChangeArrowheads="1"/>
            </p:cNvSpPr>
            <p:nvPr/>
          </p:nvSpPr>
          <p:spPr bwMode="auto">
            <a:xfrm>
              <a:off x="588" y="460"/>
              <a:ext cx="4430" cy="212"/>
            </a:xfrm>
            <a:prstGeom prst="ellipse">
              <a:avLst/>
            </a:pr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Oval 148"/>
            <p:cNvSpPr>
              <a:spLocks noChangeArrowheads="1"/>
            </p:cNvSpPr>
            <p:nvPr/>
          </p:nvSpPr>
          <p:spPr bwMode="auto">
            <a:xfrm>
              <a:off x="576" y="430"/>
              <a:ext cx="4430" cy="213"/>
            </a:xfrm>
            <a:prstGeom prst="ellipse">
              <a:avLst/>
            </a:prstGeom>
            <a:solidFill>
              <a:srgbClr val="FFFF8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Rectangle 149"/>
            <p:cNvSpPr>
              <a:spLocks noChangeArrowheads="1"/>
            </p:cNvSpPr>
            <p:nvPr/>
          </p:nvSpPr>
          <p:spPr bwMode="auto">
            <a:xfrm>
              <a:off x="2475" y="470"/>
              <a:ext cx="59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Customer</a:t>
              </a:r>
              <a:endParaRPr lang="en-US" sz="1600" b="0"/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2C2C2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Lifecycle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Interoperability 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Layers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Functions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Process &amp; Organization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Between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pic>
        <p:nvPicPr>
          <p:cNvPr id="1026" name="Picture 2" descr="F:\tmp\nm\TMN_Reference_Mod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377" y="1295400"/>
            <a:ext cx="6754023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Between Functional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66825"/>
            <a:ext cx="65341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Between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4400" dirty="0" smtClean="0"/>
          </a:p>
          <a:p>
            <a:r>
              <a:rPr lang="en-US" sz="2000" dirty="0" smtClean="0"/>
              <a:t>X: close relation, (X): not close relation, --: very loose relation if at all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19200"/>
            <a:ext cx="783771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81400"/>
            <a:ext cx="775687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Clr>
                <a:srgbClr val="003399"/>
              </a:buClr>
              <a:buSzTx/>
            </a:pPr>
            <a:r>
              <a:rPr lang="en-US" sz="2000" dirty="0" smtClean="0">
                <a:solidFill>
                  <a:srgbClr val="C00000"/>
                </a:solidFill>
              </a:rPr>
              <a:t>Reading Assignment</a:t>
            </a:r>
            <a:r>
              <a:rPr lang="en-US" sz="2000" dirty="0" smtClean="0"/>
              <a:t>: Chapter 4 of  “Alexander </a:t>
            </a:r>
            <a:r>
              <a:rPr lang="en-US" sz="2000" dirty="0" err="1" smtClean="0"/>
              <a:t>Clemm</a:t>
            </a:r>
            <a:r>
              <a:rPr lang="en-US" sz="2000" dirty="0" smtClean="0"/>
              <a:t>, ‘Network Management Fundamentals’ , Cisco Press, 2007”</a:t>
            </a:r>
          </a:p>
          <a:p>
            <a:pPr marL="342900" lvl="1" indent="-342900">
              <a:spcBef>
                <a:spcPct val="50000"/>
              </a:spcBef>
              <a:buClr>
                <a:srgbClr val="003399"/>
              </a:buClr>
              <a:buSzTx/>
            </a:pPr>
            <a:r>
              <a:rPr lang="en-US" sz="2000" dirty="0" smtClean="0"/>
              <a:t>Alexander </a:t>
            </a:r>
            <a:r>
              <a:rPr lang="en-US" sz="2000" dirty="0" err="1" smtClean="0"/>
              <a:t>Clemm</a:t>
            </a:r>
            <a:r>
              <a:rPr lang="en-US" sz="2000" dirty="0" smtClean="0"/>
              <a:t>, “Network Management”, Santa Clara University, </a:t>
            </a:r>
            <a:r>
              <a:rPr lang="en-US" sz="2000" dirty="0" smtClean="0">
                <a:hlinkClick r:id="rId2"/>
              </a:rPr>
              <a:t>http://www.engr.scu.edu/~aclemm</a:t>
            </a:r>
            <a:endParaRPr lang="en-US" sz="2000" dirty="0" smtClean="0"/>
          </a:p>
          <a:p>
            <a:pPr marL="342900" lvl="1" indent="-342900">
              <a:spcBef>
                <a:spcPct val="50000"/>
              </a:spcBef>
              <a:buClr>
                <a:srgbClr val="003399"/>
              </a:buClr>
              <a:buSzTx/>
            </a:pPr>
            <a:r>
              <a:rPr lang="en-US" sz="2000" dirty="0" err="1" smtClean="0"/>
              <a:t>Woraphon</a:t>
            </a:r>
            <a:r>
              <a:rPr lang="en-US" sz="2000" dirty="0" smtClean="0"/>
              <a:t> </a:t>
            </a:r>
            <a:r>
              <a:rPr lang="en-US" sz="2000" dirty="0" err="1" smtClean="0"/>
              <a:t>Lilakiatsakun</a:t>
            </a:r>
            <a:r>
              <a:rPr lang="en-US" sz="2000" dirty="0" smtClean="0"/>
              <a:t>, “Network Management”, </a:t>
            </a:r>
            <a:r>
              <a:rPr lang="en-US" sz="2000" dirty="0" err="1" smtClean="0"/>
              <a:t>Mahanakorn</a:t>
            </a:r>
            <a:r>
              <a:rPr lang="en-US" sz="2000" dirty="0" smtClean="0"/>
              <a:t> University of Technology, </a:t>
            </a:r>
            <a:r>
              <a:rPr lang="en-US" sz="2000" dirty="0" smtClean="0">
                <a:hlinkClick r:id="rId3"/>
              </a:rPr>
              <a:t>http://www.msit2005.mut.ac.th/msit_media/1_2553/ITEC4611/Lecture/</a:t>
            </a:r>
            <a:endParaRPr lang="en-US" sz="2000" dirty="0" smtClean="0"/>
          </a:p>
          <a:p>
            <a:r>
              <a:rPr lang="en-US" sz="2000" dirty="0" smtClean="0"/>
              <a:t>Thomas </a:t>
            </a:r>
            <a:r>
              <a:rPr lang="en-US" sz="2000" dirty="0" err="1" smtClean="0"/>
              <a:t>Cavaiani</a:t>
            </a:r>
            <a:r>
              <a:rPr lang="en-US" sz="2000" dirty="0" smtClean="0"/>
              <a:t>, “Network Management”, </a:t>
            </a:r>
            <a:r>
              <a:rPr lang="en-US" sz="2000" dirty="0" err="1" smtClean="0"/>
              <a:t>Biose</a:t>
            </a:r>
            <a:r>
              <a:rPr lang="en-US" sz="2000" dirty="0" smtClean="0"/>
              <a:t> State University, </a:t>
            </a:r>
            <a:r>
              <a:rPr lang="en-US" sz="2000" dirty="0" smtClean="0">
                <a:hlinkClick r:id="rId4"/>
              </a:rPr>
              <a:t>http://telecomm.itmbsu.net/itm460.fall.2012/index.html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Important fact:</a:t>
            </a:r>
          </a:p>
          <a:p>
            <a:pPr lvl="1"/>
            <a:r>
              <a:rPr lang="en-US" dirty="0" smtClean="0"/>
              <a:t>These dimensions are (almost) orthogonal 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It does not matter witch technology is managed</a:t>
            </a:r>
          </a:p>
          <a:p>
            <a:pPr lvl="2"/>
            <a:r>
              <a:rPr lang="en-US" dirty="0" smtClean="0"/>
              <a:t>The management protocols must be interoperable </a:t>
            </a:r>
          </a:p>
          <a:p>
            <a:pPr lvl="1"/>
            <a:r>
              <a:rPr lang="en-US" dirty="0" smtClean="0"/>
              <a:t>It does not matter which layer is managed</a:t>
            </a:r>
          </a:p>
          <a:p>
            <a:pPr lvl="2"/>
            <a:r>
              <a:rPr lang="en-US" dirty="0" smtClean="0"/>
              <a:t>The management functionalities are needed 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2C2C2"/>
                </a:solidFill>
              </a:rPr>
              <a:t>Introduction</a:t>
            </a:r>
          </a:p>
          <a:p>
            <a:r>
              <a:rPr lang="en-US" dirty="0" smtClean="0"/>
              <a:t>Lifecycle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Interoperability 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Layers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Functions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Process &amp; Organization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Summary</a:t>
            </a:r>
          </a:p>
          <a:p>
            <a:endParaRPr lang="en-US" dirty="0" smtClean="0">
              <a:solidFill>
                <a:srgbClr val="C2C2C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Lifecycle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90625"/>
            <a:ext cx="61626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Lifecycle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181600"/>
          </a:xfrm>
        </p:spPr>
        <p:txBody>
          <a:bodyPr/>
          <a:lstStyle/>
          <a:p>
            <a:r>
              <a:rPr lang="en-US" sz="2800" dirty="0" smtClean="0"/>
              <a:t>Planning</a:t>
            </a:r>
          </a:p>
          <a:p>
            <a:pPr lvl="1"/>
            <a:r>
              <a:rPr lang="en-US" sz="2400" dirty="0" smtClean="0"/>
              <a:t>Forecast user &amp; service needs, equipment selection, topology planning, …</a:t>
            </a:r>
          </a:p>
          <a:p>
            <a:r>
              <a:rPr lang="en-US" sz="2800" dirty="0" smtClean="0"/>
              <a:t>Deployment</a:t>
            </a:r>
          </a:p>
          <a:p>
            <a:pPr lvl="1"/>
            <a:r>
              <a:rPr lang="en-US" sz="2400" dirty="0" smtClean="0"/>
              <a:t>Equipment installation and turn-up, physical setup, wiring, logical setup and initial configuration</a:t>
            </a:r>
          </a:p>
          <a:p>
            <a:r>
              <a:rPr lang="en-US" sz="2800" dirty="0" smtClean="0"/>
              <a:t>Operations</a:t>
            </a:r>
          </a:p>
          <a:p>
            <a:pPr lvl="1"/>
            <a:r>
              <a:rPr lang="en-US" sz="2400" dirty="0" smtClean="0"/>
              <a:t>What is normally associated with network management</a:t>
            </a:r>
          </a:p>
          <a:p>
            <a:r>
              <a:rPr lang="en-US" sz="2800" dirty="0" smtClean="0"/>
              <a:t>Decommissioning</a:t>
            </a:r>
          </a:p>
          <a:p>
            <a:pPr lvl="1"/>
            <a:r>
              <a:rPr lang="en-US" sz="2400" dirty="0" smtClean="0"/>
              <a:t>“Opposite” of deployment, early notification of users if affected, graceful shutdown, cutover of traffic, …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Management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181600"/>
          </a:xfrm>
        </p:spPr>
        <p:txBody>
          <a:bodyPr/>
          <a:lstStyle/>
          <a:p>
            <a:r>
              <a:rPr lang="en-US" sz="2800" dirty="0" smtClean="0"/>
              <a:t>While the “network management” mainly implies the activities in the operation phase</a:t>
            </a:r>
          </a:p>
          <a:p>
            <a:pPr lvl="1"/>
            <a:r>
              <a:rPr lang="en-US" sz="2400" dirty="0" smtClean="0"/>
              <a:t>However, each step of network lifecycle needs its own management requirements, E.g.,</a:t>
            </a:r>
          </a:p>
          <a:p>
            <a:pPr lvl="2"/>
            <a:r>
              <a:rPr lang="en-US" sz="2400" dirty="0" smtClean="0"/>
              <a:t>Network installation &amp; documentation in “Deployment”</a:t>
            </a:r>
          </a:p>
          <a:p>
            <a:pPr lvl="2"/>
            <a:r>
              <a:rPr lang="en-US" sz="2400" dirty="0" smtClean="0"/>
              <a:t>Migration planning &amp; implementation in “Decommissioning” phase</a:t>
            </a:r>
          </a:p>
          <a:p>
            <a:pPr lvl="1"/>
            <a:r>
              <a:rPr lang="en-US" sz="2400" dirty="0" smtClean="0"/>
              <a:t>Moreover, every technology &amp; service type has the similar lifecycle in a operational network</a:t>
            </a:r>
          </a:p>
          <a:p>
            <a:r>
              <a:rPr lang="en-US" sz="2800" dirty="0" smtClean="0"/>
              <a:t>Network management</a:t>
            </a:r>
          </a:p>
          <a:p>
            <a:pPr lvl="1"/>
            <a:r>
              <a:rPr lang="en-US" sz="2400" dirty="0" smtClean="0"/>
              <a:t>To manage the network lifecycle</a:t>
            </a:r>
          </a:p>
          <a:p>
            <a:pPr lvl="1"/>
            <a:r>
              <a:rPr lang="en-US" sz="2400" dirty="0" smtClean="0"/>
              <a:t>Is evolved in the lifecycle as a part of network </a:t>
            </a:r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11989</TotalTime>
  <Words>2435</Words>
  <Application>Microsoft Office PowerPoint</Application>
  <PresentationFormat>On-screen Show (4:3)</PresentationFormat>
  <Paragraphs>495</Paragraphs>
  <Slides>47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Edge</vt:lpstr>
      <vt:lpstr>Network Management Dimensions</vt:lpstr>
      <vt:lpstr>Outline</vt:lpstr>
      <vt:lpstr>Outline</vt:lpstr>
      <vt:lpstr>Introduction</vt:lpstr>
      <vt:lpstr>Introduction (cont’d)</vt:lpstr>
      <vt:lpstr>Outline</vt:lpstr>
      <vt:lpstr>Network Lifecycle</vt:lpstr>
      <vt:lpstr>Network Lifecycle (cont’d)</vt:lpstr>
      <vt:lpstr>Network Management Lifecycle</vt:lpstr>
      <vt:lpstr>Outline</vt:lpstr>
      <vt:lpstr>Management Interoperability</vt:lpstr>
      <vt:lpstr>Management Interoperability (cont’d)</vt:lpstr>
      <vt:lpstr>Communication Viewpoint</vt:lpstr>
      <vt:lpstr>Communication Viewpoint (cont’d)</vt:lpstr>
      <vt:lpstr>Function Viewpoint</vt:lpstr>
      <vt:lpstr>Information Viewpoint</vt:lpstr>
      <vt:lpstr>The Role of Standards</vt:lpstr>
      <vt:lpstr>NM Standardization Bodies</vt:lpstr>
      <vt:lpstr>Outline</vt:lpstr>
      <vt:lpstr>TMN: as an example of layering</vt:lpstr>
      <vt:lpstr>TMN Layers</vt:lpstr>
      <vt:lpstr>TMN Layers: Network Element</vt:lpstr>
      <vt:lpstr>TMN Layers: Element Management</vt:lpstr>
      <vt:lpstr>TMN Layers: Network Management</vt:lpstr>
      <vt:lpstr>TMN Layers: Service Management</vt:lpstr>
      <vt:lpstr>TMN Layers: Business Management</vt:lpstr>
      <vt:lpstr>TMN Layers</vt:lpstr>
      <vt:lpstr>Considerations </vt:lpstr>
      <vt:lpstr>Outline</vt:lpstr>
      <vt:lpstr>Functional Viewpoint</vt:lpstr>
      <vt:lpstr>FCAPS: as an example of functions </vt:lpstr>
      <vt:lpstr>Fault Management</vt:lpstr>
      <vt:lpstr>Configuration Management</vt:lpstr>
      <vt:lpstr>Configuration Management: Provisioning</vt:lpstr>
      <vt:lpstr>Accounting Management </vt:lpstr>
      <vt:lpstr>Performance Management</vt:lpstr>
      <vt:lpstr>Security Management </vt:lpstr>
      <vt:lpstr>Time Horizon</vt:lpstr>
      <vt:lpstr>Outline</vt:lpstr>
      <vt:lpstr>Management Organization &amp; Process</vt:lpstr>
      <vt:lpstr>TOM &amp; eTOM</vt:lpstr>
      <vt:lpstr>Slide 42</vt:lpstr>
      <vt:lpstr>Outline</vt:lpstr>
      <vt:lpstr>Relation Between Models</vt:lpstr>
      <vt:lpstr>Relation Between Functional Models</vt:lpstr>
      <vt:lpstr>Relation Between Models</vt:lpstr>
      <vt:lpstr>References</vt:lpstr>
    </vt:vector>
  </TitlesOfParts>
  <Company>AUT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Dimensions</dc:title>
  <dc:subject>Network Management</dc:subject>
  <dc:creator>Bahador Bakhshi</dc:creator>
  <cp:lastModifiedBy>Bahador</cp:lastModifiedBy>
  <cp:revision>1273</cp:revision>
  <dcterms:created xsi:type="dcterms:W3CDTF">2007-10-07T13:27:00Z</dcterms:created>
  <dcterms:modified xsi:type="dcterms:W3CDTF">2013-02-11T06:31:32Z</dcterms:modified>
</cp:coreProperties>
</file>